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y="6858000" cx="12192000"/>
  <p:notesSz cx="6858000" cy="9144000"/>
  <p:embeddedFontLs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1" roundtripDataSignature="AMtx7mgb11Wh4nQJ0x185PJdGvKTLo2mb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27C5417-1743-4207-9620-8CE2371B333F}">
  <a:tblStyle styleId="{227C5417-1743-4207-9620-8CE2371B333F}"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3.xml"/><Relationship Id="rId41" Type="http://customschemas.google.com/relationships/presentationmetadata" Target="meta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OpenSans-regular.fntdata"/><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font" Target="fonts/OpenSans-italic.fntdata"/><Relationship Id="rId16" Type="http://schemas.openxmlformats.org/officeDocument/2006/relationships/slide" Target="slides/slide9.xml"/><Relationship Id="rId38" Type="http://schemas.openxmlformats.org/officeDocument/2006/relationships/font" Target="fonts/OpenSans-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codecombat.com/" TargetMode="External"/><Relationship Id="rId10" Type="http://schemas.openxmlformats.org/officeDocument/2006/relationships/hyperlink" Target="https://workspace.google.com/products/jamboard/" TargetMode="External"/><Relationship Id="rId9" Type="http://schemas.openxmlformats.org/officeDocument/2006/relationships/hyperlink" Target="https://padlet.com/" TargetMode="External"/><Relationship Id="rId5" Type="http://schemas.openxmlformats.org/officeDocument/2006/relationships/hyperlink" Target="https://kahoot.com/" TargetMode="External"/><Relationship Id="rId6" Type="http://schemas.openxmlformats.org/officeDocument/2006/relationships/hyperlink" Target="https://moodle.org/" TargetMode="External"/><Relationship Id="rId7" Type="http://schemas.openxmlformats.org/officeDocument/2006/relationships/hyperlink" Target="https://chatgpt.com/" TargetMode="External"/><Relationship Id="rId8" Type="http://schemas.openxmlformats.org/officeDocument/2006/relationships/hyperlink" Target="https://www.mentimeter.com/"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01b5cbe11_1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501b5cbe11_1_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20"/>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1"/>
                  </a:ext>
                </a:extLst>
              </a:rPr>
              <a:t>Dit is Activiteit 1.</a:t>
            </a:r>
            <a:endParaRPr>
              <a:solidFill>
                <a:srgbClr val="2B454E"/>
              </a:solidFill>
              <a:extLst>
                <a:ext uri="http://customooxmlschemas.google.com/">
                  <go:slidesCustomData xmlns:go="http://customooxmlschemas.google.com/" textRoundtripDataId="22"/>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3"/>
                  </a:ext>
                </a:extLst>
              </a:rPr>
              <a:t>H5P is een open-source platform waarmee docenten interactieve quizzen, beoordelingen en andere boeiende inhoud kunnen maken. Het ondersteunt verschillende vraagtypes zoals meerkeuzevragen, invullen en slepen, waardoor het leren dynamischer en interactiever wordt. URL: </a:t>
            </a:r>
            <a:r>
              <a:rPr lang="en-US" u="sng">
                <a:solidFill>
                  <a:schemeClr val="hlink"/>
                </a:solidFill>
                <a:hlinkClick r:id="rId2"/>
                <a:extLst>
                  <a:ext uri="http://customooxmlschemas.google.com/">
                    <go:slidesCustomData xmlns:go="http://customooxmlschemas.google.com/" textRoundtripDataId="24"/>
                  </a:ext>
                </a:extLst>
              </a:rPr>
              <a:t>https://h5p.org/</a:t>
            </a:r>
            <a:endParaRPr>
              <a:solidFill>
                <a:srgbClr val="2B454E"/>
              </a:solidFill>
              <a:extLst>
                <a:ext uri="http://customooxmlschemas.google.com/">
                  <go:slidesCustomData xmlns:go="http://customooxmlschemas.google.com/" textRoundtripDataId="25"/>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6"/>
                  </a:ext>
                </a:extLst>
              </a:rPr>
              <a:t>H5P Question Set is een veelzijdige tool waarmee docenten interactieve quizzen kunnen maken met meerdere vraagtypes, waaronder meerkeuzevragen, waar/onwaar, invullen, slepen-en-neerzetten en meer. Het biedt directe feedback, scores en het bijhouden van de voortgang, waardoor het een geweldig hulpmiddel is voor formatieve beoordeling. Vragensets kunnen worden geïntegreerd in websites, leerbeheersystemen (LMS) zoals Moodle, of zelfstandig worden gebruikt om de betrokkenheid en het leerproces te verbeteren.</a:t>
            </a:r>
            <a:endParaRPr>
              <a:solidFill>
                <a:srgbClr val="2B454E"/>
              </a:solidFill>
              <a:extLst>
                <a:ext uri="http://customooxmlschemas.google.com/">
                  <go:slidesCustomData xmlns:go="http://customooxmlschemas.google.com/" textRoundtripDataId="27"/>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8"/>
                  </a:ext>
                </a:extLst>
              </a:rPr>
              <a:t>URL: </a:t>
            </a:r>
            <a:r>
              <a:rPr lang="en-US" u="sng">
                <a:solidFill>
                  <a:schemeClr val="hlink"/>
                </a:solidFill>
                <a:hlinkClick r:id="rId3"/>
                <a:extLst>
                  <a:ext uri="http://customooxmlschemas.google.com/">
                    <go:slidesCustomData xmlns:go="http://customooxmlschemas.google.com/" textRoundtripDataId="29"/>
                  </a:ext>
                </a:extLst>
              </a:rPr>
              <a:t>https:</a:t>
            </a:r>
            <a:r>
              <a:rPr lang="en-US">
                <a:solidFill>
                  <a:srgbClr val="2B454E"/>
                </a:solidFill>
                <a:extLst>
                  <a:ext uri="http://customooxmlschemas.google.com/">
                    <go:slidesCustomData xmlns:go="http://customooxmlschemas.google.com/" textRoundtripDataId="30"/>
                  </a:ext>
                </a:extLst>
              </a:rPr>
              <a:t>//h5p.org/question-set </a:t>
            </a:r>
            <a:endParaRPr>
              <a:solidFill>
                <a:srgbClr val="2B454E"/>
              </a:solidFill>
              <a:extLst>
                <a:ext uri="http://customooxmlschemas.google.com/">
                  <go:slidesCustomData xmlns:go="http://customooxmlschemas.google.com/" textRoundtripDataId="31"/>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32"/>
                  </a:ext>
                </a:extLst>
              </a:rPr>
              <a:t>Kahoot! is een spelgebaseerd leerplatform waarmee leerkrachten live quizzen, enquêtes en discussies kunnen maken en organiseren. Leerlingen nemen in realtime deel met behulp van hun apparaten, waardoor beoordelingen leuk en interactief zijn en de betrokkenheid wordt gestimuleerd. Het biedt ook zelfstudie-uitdagingen voor leren op afstand. URL: </a:t>
            </a:r>
            <a:r>
              <a:rPr lang="en-US" u="sng">
                <a:solidFill>
                  <a:schemeClr val="hlink"/>
                </a:solidFill>
                <a:hlinkClick r:id="rId4"/>
                <a:extLst>
                  <a:ext uri="http://customooxmlschemas.google.com/">
                    <go:slidesCustomData xmlns:go="http://customooxmlschemas.google.com/" textRoundtripDataId="33"/>
                  </a:ext>
                </a:extLst>
              </a:rPr>
              <a:t>https:</a:t>
            </a:r>
            <a:r>
              <a:rPr lang="en-US">
                <a:solidFill>
                  <a:srgbClr val="2B454E"/>
                </a:solidFill>
                <a:extLst>
                  <a:ext uri="http://customooxmlschemas.google.com/">
                    <go:slidesCustomData xmlns:go="http://customooxmlschemas.google.com/" textRoundtripDataId="34"/>
                  </a:ext>
                </a:extLst>
              </a:rPr>
              <a:t>//kahoot.com/ </a:t>
            </a:r>
            <a:endParaRPr>
              <a:solidFill>
                <a:srgbClr val="2B454E"/>
              </a:solidFill>
              <a:extLst>
                <a:ext uri="http://customooxmlschemas.google.com/">
                  <go:slidesCustomData xmlns:go="http://customooxmlschemas.google.com/" textRoundtripDataId="35"/>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36"/>
                  </a:ext>
                </a:extLst>
              </a:rPr>
              <a:t>CodeCombat is een interactief coderingsspel dat is ontworpen om echte programmeertalen zoals Python en JavaScript te leren via een leuk avontuur in RPG-stijl. Spelers schrijven echte code om door uitdagingen te navigeren, puzzels op te lossen en levels te doorlopen, waardoor het een uitstekend hulpmiddel is voor gamified programmeeronderwijs. </a:t>
            </a:r>
            <a:r>
              <a:rPr lang="en-US" u="sng">
                <a:solidFill>
                  <a:schemeClr val="hlink"/>
                </a:solidFill>
                <a:hlinkClick r:id="rId5"/>
                <a:extLst>
                  <a:ext uri="http://customooxmlschemas.google.com/">
                    <go:slidesCustomData xmlns:go="http://customooxmlschemas.google.com/" textRoundtripDataId="37"/>
                  </a:ext>
                </a:extLst>
              </a:rPr>
              <a:t>https://codecombat.</a:t>
            </a:r>
            <a:r>
              <a:rPr lang="en-US">
                <a:solidFill>
                  <a:srgbClr val="2B454E"/>
                </a:solidFill>
                <a:extLst>
                  <a:ext uri="http://customooxmlschemas.google.com/">
                    <go:slidesCustomData xmlns:go="http://customooxmlschemas.google.com/" textRoundtripDataId="38"/>
                  </a:ext>
                </a:extLst>
              </a:rPr>
              <a:t>com/ </a:t>
            </a:r>
            <a:endParaRPr>
              <a:solidFill>
                <a:srgbClr val="2B454E"/>
              </a:solidFill>
            </a:endParaRPr>
          </a:p>
        </p:txBody>
      </p:sp>
      <p:sp>
        <p:nvSpPr>
          <p:cNvPr id="148" name="Google Shape;148;g3501b5cbe11_1_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501b5cbe11_1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g3501b5cbe11_1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39"/>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0"/>
                  </a:ext>
                </a:extLst>
              </a:rPr>
              <a:t>Dit is Activiteit 1.</a:t>
            </a:r>
            <a:endParaRPr>
              <a:solidFill>
                <a:srgbClr val="2B454E"/>
              </a:solidFill>
              <a:extLst>
                <a:ext uri="http://customooxmlschemas.google.com/">
                  <go:slidesCustomData xmlns:go="http://customooxmlschemas.google.com/" textRoundtripDataId="41"/>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2"/>
                  </a:ext>
                </a:extLst>
              </a:rPr>
              <a:t>H5P is een open-source platform waarmee docenten interactieve quizzen, beoordelingen en andere boeiende inhoud kunnen maken. Het ondersteunt verschillende vraagtypes zoals meerkeuzevragen, invullen en slepen, waardoor het leren dynamischer en interactiever wordt. URL: </a:t>
            </a:r>
            <a:r>
              <a:rPr lang="en-US" u="sng">
                <a:solidFill>
                  <a:schemeClr val="hlink"/>
                </a:solidFill>
                <a:hlinkClick r:id="rId2"/>
                <a:extLst>
                  <a:ext uri="http://customooxmlschemas.google.com/">
                    <go:slidesCustomData xmlns:go="http://customooxmlschemas.google.com/" textRoundtripDataId="43"/>
                  </a:ext>
                </a:extLst>
              </a:rPr>
              <a:t>https://h5p.org/</a:t>
            </a:r>
            <a:endParaRPr>
              <a:solidFill>
                <a:srgbClr val="2B454E"/>
              </a:solidFill>
              <a:extLst>
                <a:ext uri="http://customooxmlschemas.google.com/">
                  <go:slidesCustomData xmlns:go="http://customooxmlschemas.google.com/" textRoundtripDataId="44"/>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5"/>
                  </a:ext>
                </a:extLst>
              </a:rPr>
              <a:t>H5P Question Set is een veelzijdige tool waarmee docenten interactieve quizzen kunnen maken met meerdere vraagtypes, waaronder meerkeuzevragen, waar/onwaar, invullen, slepen-en-neerzetten en meer. Het biedt directe feedback, scores en het bijhouden van de voortgang, waardoor het een geweldig hulpmiddel is voor formatieve beoordeling. Vragensets kunnen worden geïntegreerd in websites, leerbeheersystemen (LMS) zoals Moodle, of zelfstandig worden gebruikt om de betrokkenheid en het leerproces te verbeteren.</a:t>
            </a:r>
            <a:endParaRPr>
              <a:solidFill>
                <a:srgbClr val="2B454E"/>
              </a:solidFill>
              <a:extLst>
                <a:ext uri="http://customooxmlschemas.google.com/">
                  <go:slidesCustomData xmlns:go="http://customooxmlschemas.google.com/" textRoundtripDataId="46"/>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7"/>
                  </a:ext>
                </a:extLst>
              </a:rPr>
              <a:t>URL: </a:t>
            </a:r>
            <a:r>
              <a:rPr lang="en-US" u="sng">
                <a:solidFill>
                  <a:schemeClr val="hlink"/>
                </a:solidFill>
                <a:hlinkClick r:id="rId3"/>
                <a:extLst>
                  <a:ext uri="http://customooxmlschemas.google.com/">
                    <go:slidesCustomData xmlns:go="http://customooxmlschemas.google.com/" textRoundtripDataId="48"/>
                  </a:ext>
                </a:extLst>
              </a:rPr>
              <a:t>https:</a:t>
            </a:r>
            <a:r>
              <a:rPr lang="en-US">
                <a:solidFill>
                  <a:srgbClr val="2B454E"/>
                </a:solidFill>
                <a:extLst>
                  <a:ext uri="http://customooxmlschemas.google.com/">
                    <go:slidesCustomData xmlns:go="http://customooxmlschemas.google.com/" textRoundtripDataId="49"/>
                  </a:ext>
                </a:extLst>
              </a:rPr>
              <a:t>//h5p.org/question-set </a:t>
            </a:r>
            <a:endParaRPr>
              <a:solidFill>
                <a:srgbClr val="2B454E"/>
              </a:solidFill>
              <a:extLst>
                <a:ext uri="http://customooxmlschemas.google.com/">
                  <go:slidesCustomData xmlns:go="http://customooxmlschemas.google.com/" textRoundtripDataId="50"/>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51"/>
                  </a:ext>
                </a:extLst>
              </a:rPr>
              <a:t>Kahoot! is een spelgebaseerd leerplatform waarmee leerkrachten live quizzen, enquêtes en discussies kunnen maken en organiseren. Leerlingen nemen in realtime deel met behulp van hun apparaten, waardoor beoordelingen leuk en interactief zijn en de betrokkenheid wordt gestimuleerd. Het biedt ook zelfstudie-uitdagingen voor leren op afstand. URL: </a:t>
            </a:r>
            <a:r>
              <a:rPr lang="en-US" u="sng">
                <a:solidFill>
                  <a:schemeClr val="hlink"/>
                </a:solidFill>
                <a:hlinkClick r:id="rId4"/>
                <a:extLst>
                  <a:ext uri="http://customooxmlschemas.google.com/">
                    <go:slidesCustomData xmlns:go="http://customooxmlschemas.google.com/" textRoundtripDataId="52"/>
                  </a:ext>
                </a:extLst>
              </a:rPr>
              <a:t>https:</a:t>
            </a:r>
            <a:r>
              <a:rPr lang="en-US">
                <a:solidFill>
                  <a:srgbClr val="2B454E"/>
                </a:solidFill>
                <a:extLst>
                  <a:ext uri="http://customooxmlschemas.google.com/">
                    <go:slidesCustomData xmlns:go="http://customooxmlschemas.google.com/" textRoundtripDataId="53"/>
                  </a:ext>
                </a:extLst>
              </a:rPr>
              <a:t>//kahoot.com/ </a:t>
            </a:r>
            <a:endParaRPr>
              <a:solidFill>
                <a:srgbClr val="2B454E"/>
              </a:solidFill>
              <a:extLst>
                <a:ext uri="http://customooxmlschemas.google.com/">
                  <go:slidesCustomData xmlns:go="http://customooxmlschemas.google.com/" textRoundtripDataId="54"/>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55"/>
                  </a:ext>
                </a:extLst>
              </a:rPr>
              <a:t>CodeCombat is een interactief coderingsspel dat is ontworpen om echte programmeertalen zoals Python en JavaScript te leren via een leuk avontuur in RPG-stijl. Spelers schrijven echte code om door uitdagingen te navigeren, puzzels op te lossen en levels te doorlopen, waardoor het een uitstekend hulpmiddel is voor gamified programmeeronderwijs. </a:t>
            </a:r>
            <a:r>
              <a:rPr lang="en-US" u="sng">
                <a:solidFill>
                  <a:schemeClr val="hlink"/>
                </a:solidFill>
                <a:hlinkClick r:id="rId5"/>
                <a:extLst>
                  <a:ext uri="http://customooxmlschemas.google.com/">
                    <go:slidesCustomData xmlns:go="http://customooxmlschemas.google.com/" textRoundtripDataId="56"/>
                  </a:ext>
                </a:extLst>
              </a:rPr>
              <a:t>https://codecombat.</a:t>
            </a:r>
            <a:r>
              <a:rPr lang="en-US">
                <a:solidFill>
                  <a:srgbClr val="2B454E"/>
                </a:solidFill>
                <a:extLst>
                  <a:ext uri="http://customooxmlschemas.google.com/">
                    <go:slidesCustomData xmlns:go="http://customooxmlschemas.google.com/" textRoundtripDataId="57"/>
                  </a:ext>
                </a:extLst>
              </a:rPr>
              <a:t>com/ </a:t>
            </a:r>
            <a:endParaRPr>
              <a:solidFill>
                <a:srgbClr val="2B454E"/>
              </a:solidFill>
            </a:endParaRPr>
          </a:p>
        </p:txBody>
      </p:sp>
      <p:sp>
        <p:nvSpPr>
          <p:cNvPr id="156" name="Google Shape;156;g3501b5cbe11_1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41028e5a5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3441028e5a5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Activiteit 1 gaat verder...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58"/>
                  </a:ext>
                </a:extLst>
              </a:rPr>
              <a:t>Maak groepen van de deelnemers.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discussiëren over hoe deze hulpmiddelen kunnen helpen bij betrokkenheid, creativiteit en beoordeling</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Welke tool vinden ze het nuttigst?</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64" name="Google Shape;164;g3441028e5a5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08979d82a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3408979d82a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Dia's 19-21 - Voorbeeld Moodle-quiz</a:t>
            </a:r>
            <a:endParaRPr>
              <a:solidFill>
                <a:srgbClr val="2B454E"/>
              </a:solidFill>
            </a:endParaRPr>
          </a:p>
        </p:txBody>
      </p:sp>
      <p:sp>
        <p:nvSpPr>
          <p:cNvPr id="171" name="Google Shape;171;g3408979d82a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408979d82a_0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408979d82a_0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178" name="Google Shape;178;g3408979d82a_0_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979d82a_0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979d82a_0_7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185" name="Google Shape;185;g3408979d82a_0_7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08979d82a_0_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08979d82a_0_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193" name="Google Shape;193;g3408979d82a_0_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08979d82a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g3408979d82a_0_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00" name="Google Shape;200;g3408979d82a_0_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08979d82a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g3408979d82a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07" name="Google Shape;207;g3408979d82a_0_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408979d82a_0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g3408979d82a_0_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15" name="Google Shape;215;g3408979d82a_0_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408979d82a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g3408979d82a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23" name="Google Shape;223;g3408979d82a_0_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08979d82a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g3408979d82a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30" name="Google Shape;230;g3408979d82a_0_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408979d82a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3408979d82a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38" name="Google Shape;238;g3408979d82a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408979d82a_0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g3408979d82a_0_5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46" name="Google Shape;246;g3408979d82a_0_5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441028e5a5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g3441028e5a5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laatste dia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Laat de deelnemers een quiz maken met behulp van H5P.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Moedig de deelnemers aan om hun quizzen met elkaar te delen en feedback te geven.</a:t>
            </a:r>
            <a:endParaRPr>
              <a:solidFill>
                <a:srgbClr val="2B454E"/>
              </a:solidFill>
            </a:endParaRPr>
          </a:p>
        </p:txBody>
      </p:sp>
      <p:sp>
        <p:nvSpPr>
          <p:cNvPr id="253" name="Google Shape;253;g3441028e5a5_0_5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441028e5a5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g3441028e5a5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Maak groepjes van deelnemers.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hun ervaringen met digitale hulpmiddelen bespreken en delen.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Moedig deelnemers aan om hun ervaringen te delen op de discussiedraden op Moodle (of een ander platform als de plannen veranderd zijn).</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60" name="Google Shape;260;g3441028e5a5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6" name="Google Shape;26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408979d82a_0_1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Dit zijn de referenties voor de gebruikte publicaties.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Bovendien zijn de laatste 2 links instructievideo's voor respectievelijk het gebruik van H5P en Moodle Quiz.</a:t>
            </a:r>
            <a:endParaRPr/>
          </a:p>
        </p:txBody>
      </p:sp>
      <p:sp>
        <p:nvSpPr>
          <p:cNvPr id="272" name="Google Shape;272;g3408979d82a_0_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42f6cef8a4_2_15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Deze dia is handig om de links naar de TINKER 1) website, 2) raamwerk, 3) leerscenario's te delen.</a:t>
            </a:r>
            <a:endParaRPr/>
          </a:p>
          <a:p>
            <a:pPr indent="0" lvl="0" marL="0" rtl="0" algn="l">
              <a:lnSpc>
                <a:spcPct val="100000"/>
              </a:lnSpc>
              <a:spcBef>
                <a:spcPts val="0"/>
              </a:spcBef>
              <a:spcAft>
                <a:spcPts val="0"/>
              </a:spcAft>
              <a:buSzPts val="1400"/>
              <a:buNone/>
            </a:pPr>
            <a:r>
              <a:t/>
            </a:r>
            <a:endParaRPr/>
          </a:p>
        </p:txBody>
      </p:sp>
      <p:sp>
        <p:nvSpPr>
          <p:cNvPr id="278" name="Google Shape;278;g342f6cef8a4_2_1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5773e36086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5" name="Google Shape;285;g35773e36086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Deze dia kan gebruikt worden als geheugensteuntje voor jou en als informatie voor de leerlingen over de verwachte leerresultaten van deze les.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6cef8a4_2_1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6cef8a4_2_1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Dit is de lijst van de inhoud en kan gebruikt worden om een supersamenvatting te geven aan de deelnemers over wat ze kunnen verwachten van de les.</a:t>
            </a:r>
            <a:endParaRPr/>
          </a:p>
        </p:txBody>
      </p:sp>
      <p:sp>
        <p:nvSpPr>
          <p:cNvPr id="101" name="Google Shape;101;g342f6cef8a4_2_1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41028e5a5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 name="Google Shape;109;g3441028e5a5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US" sz="1100">
                <a:solidFill>
                  <a:srgbClr val="1D1D1B"/>
                </a:solidFill>
              </a:rPr>
              <a:t>In het snel evoluerende onderwijslandschap van vandaag spelen digitale hulpmiddelen een cruciale rol in het informaticaonderwijs en verbeteren ze zowel de onderwijs- als de leerervaring. </a:t>
            </a:r>
            <a:endParaRPr sz="1100">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lang="en-US" sz="1100">
                <a:solidFill>
                  <a:srgbClr val="1D1D1B"/>
                </a:solidFill>
              </a:rPr>
              <a:t>In deze les, om dit verder te verkennen, zullen we:</a:t>
            </a:r>
            <a:endParaRPr sz="1100">
              <a:solidFill>
                <a:srgbClr val="1D1D1B"/>
              </a:solidFill>
            </a:endParaRPr>
          </a:p>
          <a:p>
            <a:pPr indent="-298450" lvl="0" marL="457200" rtl="0" algn="l">
              <a:lnSpc>
                <a:spcPct val="100000"/>
              </a:lnSpc>
              <a:spcBef>
                <a:spcPts val="1000"/>
              </a:spcBef>
              <a:spcAft>
                <a:spcPts val="0"/>
              </a:spcAft>
              <a:buClr>
                <a:srgbClr val="1D1D1B"/>
              </a:buClr>
              <a:buSzPts val="1100"/>
              <a:buFont typeface="Calibri"/>
              <a:buChar char="●"/>
            </a:pPr>
            <a:r>
              <a:rPr lang="en-US" sz="1100">
                <a:solidFill>
                  <a:srgbClr val="1D1D1B"/>
                </a:solidFill>
              </a:rPr>
              <a:t>Het belang van digitale hulpmiddelen in het informaticaonderwijs bespreken en hoe ze bijdragen aan effectiever leren.</a:t>
            </a:r>
            <a:endParaRPr sz="1100">
              <a:solidFill>
                <a:srgbClr val="1D1D1B"/>
              </a:solidFill>
            </a:endParaRPr>
          </a:p>
          <a:p>
            <a:pPr indent="-298450" lvl="0" marL="457200" rtl="0" algn="l">
              <a:lnSpc>
                <a:spcPct val="100000"/>
              </a:lnSpc>
              <a:spcBef>
                <a:spcPts val="0"/>
              </a:spcBef>
              <a:spcAft>
                <a:spcPts val="0"/>
              </a:spcAft>
              <a:buClr>
                <a:srgbClr val="1D1D1B"/>
              </a:buClr>
              <a:buSzPts val="1100"/>
              <a:buFont typeface="Calibri"/>
              <a:buChar char="●"/>
            </a:pPr>
            <a:r>
              <a:rPr lang="en-US" sz="1100">
                <a:solidFill>
                  <a:srgbClr val="1D1D1B"/>
                </a:solidFill>
              </a:rPr>
              <a:t>Dit onderwerp verbinden met eerdere ervaringen van deelnemers door na te denken over hun gebruik van online leermiddelen en de impact op hun onderwijspraktijk.</a:t>
            </a:r>
            <a:endParaRPr sz="1100">
              <a:solidFill>
                <a:srgbClr val="1D1D1B"/>
              </a:solidFill>
            </a:endParaRPr>
          </a:p>
          <a:p>
            <a:pPr indent="-298450" lvl="0" marL="457200" rtl="0" algn="l">
              <a:lnSpc>
                <a:spcPct val="100000"/>
              </a:lnSpc>
              <a:spcBef>
                <a:spcPts val="0"/>
              </a:spcBef>
              <a:spcAft>
                <a:spcPts val="0"/>
              </a:spcAft>
              <a:buClr>
                <a:srgbClr val="1D1D1B"/>
              </a:buClr>
              <a:buSzPts val="1100"/>
              <a:buFont typeface="Calibri"/>
              <a:buChar char="●"/>
            </a:pPr>
            <a:r>
              <a:rPr lang="en-US" sz="1100">
                <a:solidFill>
                  <a:srgbClr val="1D1D1B"/>
                </a:solidFill>
              </a:rPr>
              <a:t>Benadrukken hoe deze digitale hulpmiddelen aansluiten bij het TINKER-raamwerk en inclusieve en authentieke leerervaringen voor alle leerlingen bevorderen.</a:t>
            </a:r>
            <a:endParaRPr sz="1100">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lang="en-US" sz="1100">
                <a:solidFill>
                  <a:srgbClr val="1D1D1B"/>
                </a:solidFill>
              </a:rPr>
              <a:t>Deze discussie zal waardevolle inzichten opleveren in de veranderende rol van technologie in het onderwijs en tegelijkertijd inclusiviteit en betrokkenheid in leeromgevingen waarborgen.</a:t>
            </a:r>
            <a:endParaRPr>
              <a:solidFill>
                <a:srgbClr val="2B454E"/>
              </a:solidFill>
            </a:endParaRPr>
          </a:p>
          <a:p>
            <a:pPr indent="-228600" lvl="0" marL="457200" marR="0" rtl="0" algn="l">
              <a:lnSpc>
                <a:spcPct val="100000"/>
              </a:lnSpc>
              <a:spcBef>
                <a:spcPts val="1000"/>
              </a:spcBef>
              <a:spcAft>
                <a:spcPts val="0"/>
              </a:spcAft>
              <a:buClr>
                <a:srgbClr val="000000"/>
              </a:buClr>
              <a:buSzPts val="1400"/>
              <a:buFont typeface="Arial"/>
              <a:buNone/>
            </a:pPr>
            <a:r>
              <a:t/>
            </a:r>
            <a:endParaRPr/>
          </a:p>
        </p:txBody>
      </p:sp>
      <p:sp>
        <p:nvSpPr>
          <p:cNvPr id="110" name="Google Shape;110;g3441028e5a5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441028e5a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g3441028e5a5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Geef kort informatie over de traditionele onderwijsmethoden.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Noem de voordelen van digitale hulpmiddelen ten opzichte van traditionele onderwijsmethoden.</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lang="en-US">
                <a:solidFill>
                  <a:srgbClr val="2B454E"/>
                </a:solidFill>
              </a:rPr>
              <a:t>Verhoogt betrokkenheid</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Ondersteunt verschillende leerstijlen</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Geeft direct feedback</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17" name="Google Shape;117;g3441028e5a5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441028e5a5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3441028e5a5_0_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Vermeld dat de huidige digitale hulpmiddelen kunnen helpen bij het creëren van authentieke, inclusieve lezingen die perfect aansluiten bij het TINKER-raamwerk en de doelstellingen.</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26" name="Google Shape;126;g3441028e5a5_0_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41028e5a5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 name="Google Shape;132;g3441028e5a5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Geef korte informatie over deze tools:</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H5P - Creëer interactieve inhoud zoals quizzen, video's en presentaties</a:t>
            </a:r>
            <a:r>
              <a:rPr lang="en-US" u="sng">
                <a:solidFill>
                  <a:schemeClr val="hlink"/>
                </a:solidFill>
                <a:hlinkClick r:id="rId2"/>
              </a:rPr>
              <a:t>. </a:t>
            </a:r>
            <a:r>
              <a:rPr lang="en-US"/>
              <a:t>https://h5p.org/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H5P QUIZ - Een gratis HTML5-gebaseerd contenttype waarmee creatieven quizzen kunnen maken. </a:t>
            </a:r>
            <a:r>
              <a:rPr lang="en-US" u="sng">
                <a:solidFill>
                  <a:schemeClr val="hlink"/>
                </a:solidFill>
                <a:hlinkClick r:id="rId3"/>
              </a:rPr>
              <a:t>https://h5p.org/question-set</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CodeCombat - Een op games gebaseerd platform om te leren programmeren via echte coderingsuitdagingen. </a:t>
            </a:r>
            <a:r>
              <a:rPr lang="en-US" u="sng">
                <a:solidFill>
                  <a:schemeClr val="hlink"/>
                </a:solidFill>
                <a:hlinkClick r:id="rId4"/>
              </a:rPr>
              <a:t>https://codecombat.</a:t>
            </a:r>
            <a:r>
              <a:rPr lang="en-US"/>
              <a:t>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Kahoot! - Een live quiz-gebaseerd leerplatform voor boeiende beoordelingen. </a:t>
            </a:r>
            <a:r>
              <a:rPr lang="en-US" u="sng">
                <a:solidFill>
                  <a:schemeClr val="hlink"/>
                </a:solidFill>
                <a:hlinkClick r:id="rId5"/>
              </a:rPr>
              <a:t>https://kahoot.</a:t>
            </a:r>
            <a:r>
              <a:rPr lang="en-US"/>
              <a:t>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Moodle-quizzen - Een functie in Moodle voor het maken van aangepaste quizzen en beoordelingen. </a:t>
            </a:r>
            <a:r>
              <a:rPr lang="en-US" u="sng">
                <a:solidFill>
                  <a:schemeClr val="hlink"/>
                </a:solidFill>
                <a:hlinkClick r:id="rId6"/>
              </a:rPr>
              <a:t>https://moodle.</a:t>
            </a:r>
            <a:r>
              <a:rPr lang="en-US"/>
              <a:t>org/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Chatbots - AI-gestuurde tools voor geautomatiseerde interacties met leerlingen en beoordelingen. ChatGPT kan hier een voorbeeld van zijn: </a:t>
            </a:r>
            <a:r>
              <a:rPr lang="en-US" u="sng">
                <a:solidFill>
                  <a:schemeClr val="hlink"/>
                </a:solidFill>
                <a:hlinkClick r:id="rId7"/>
              </a:rPr>
              <a:t>https:</a:t>
            </a:r>
            <a:r>
              <a:rPr lang="en-US"/>
              <a:t>//chatgpt.com/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Mentimeter - Een interactieve presentatietool voor live enquêtes, quizzen en vragen en antwoorden. </a:t>
            </a:r>
            <a:r>
              <a:rPr lang="en-US" u="sng">
                <a:solidFill>
                  <a:schemeClr val="hlink"/>
                </a:solidFill>
                <a:hlinkClick r:id="rId8"/>
              </a:rPr>
              <a:t>https://www.</a:t>
            </a:r>
            <a:r>
              <a:rPr lang="en-US"/>
              <a:t>mentimeter.com/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Padlet - Een samenwerkend online bord voor het delen van ideeën, bestanden en multimedia. </a:t>
            </a:r>
            <a:r>
              <a:rPr lang="en-US" u="sng">
                <a:solidFill>
                  <a:schemeClr val="hlink"/>
                </a:solidFill>
                <a:hlinkClick r:id="rId9"/>
              </a:rPr>
              <a:t>https://padlet.</a:t>
            </a:r>
            <a:r>
              <a:rPr lang="en-US"/>
              <a:t>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Google Jamboard - Een digitaal whiteboard voor samenwerking in realtime. </a:t>
            </a:r>
            <a:r>
              <a:rPr lang="en-US" u="sng">
                <a:solidFill>
                  <a:schemeClr val="hlink"/>
                </a:solidFill>
                <a:hlinkClick r:id="rId10"/>
              </a:rPr>
              <a:t>https://workspace.</a:t>
            </a:r>
            <a:r>
              <a:rPr lang="en-US"/>
              <a:t>google.com/products/jamboard/ </a:t>
            </a:r>
            <a:endParaRPr/>
          </a:p>
        </p:txBody>
      </p:sp>
      <p:sp>
        <p:nvSpPr>
          <p:cNvPr id="133" name="Google Shape;133;g3441028e5a5_0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501b5cbe11_1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3501b5cbe11_1_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1"/>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
                  </a:ext>
                </a:extLst>
              </a:rPr>
              <a:t>Dit is Activiteit 1.</a:t>
            </a:r>
            <a:endParaRPr>
              <a:solidFill>
                <a:srgbClr val="2B454E"/>
              </a:solidFill>
              <a:extLst>
                <a:ext uri="http://customooxmlschemas.google.com/">
                  <go:slidesCustomData xmlns:go="http://customooxmlschemas.google.com/" textRoundtripDataId="3"/>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
                  </a:ext>
                </a:extLst>
              </a:rPr>
              <a:t>H5P is een open-source platform waarmee docenten interactieve quizzen, beoordelingen en andere boeiende inhoud kunnen maken. Het ondersteunt verschillende vraagtypes zoals meerkeuzevragen, invullen en slepen, waardoor het leren dynamischer en interactiever wordt. URL: </a:t>
            </a:r>
            <a:r>
              <a:rPr lang="en-US" u="sng">
                <a:solidFill>
                  <a:schemeClr val="hlink"/>
                </a:solidFill>
                <a:hlinkClick r:id="rId2"/>
                <a:extLst>
                  <a:ext uri="http://customooxmlschemas.google.com/">
                    <go:slidesCustomData xmlns:go="http://customooxmlschemas.google.com/" textRoundtripDataId="5"/>
                  </a:ext>
                </a:extLst>
              </a:rPr>
              <a:t>https://h5p.org/</a:t>
            </a:r>
            <a:endParaRPr>
              <a:solidFill>
                <a:srgbClr val="2B454E"/>
              </a:solidFill>
              <a:extLst>
                <a:ext uri="http://customooxmlschemas.google.com/">
                  <go:slidesCustomData xmlns:go="http://customooxmlschemas.google.com/" textRoundtripDataId="6"/>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7"/>
                  </a:ext>
                </a:extLst>
              </a:rPr>
              <a:t>H5P Question Set is een veelzijdige tool waarmee docenten interactieve quizzen kunnen maken met meerdere vraagtypes, waaronder meerkeuzevragen, waar/onwaar, invullen, slepen-en-neerzetten en meer. Het biedt directe feedback, scores en het bijhouden van de voortgang, waardoor het een geweldig hulpmiddel is voor formatieve beoordeling. Vragensets kunnen worden geïntegreerd in websites, leerbeheersystemen (LMS) zoals Moodle, of zelfstandig worden gebruikt om de betrokkenheid en het leerproces te verbeteren.</a:t>
            </a:r>
            <a:endParaRPr>
              <a:solidFill>
                <a:srgbClr val="2B454E"/>
              </a:solidFill>
              <a:extLst>
                <a:ext uri="http://customooxmlschemas.google.com/">
                  <go:slidesCustomData xmlns:go="http://customooxmlschemas.google.com/" textRoundtripDataId="8"/>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9"/>
                  </a:ext>
                </a:extLst>
              </a:rPr>
              <a:t>URL: </a:t>
            </a:r>
            <a:r>
              <a:rPr lang="en-US" u="sng">
                <a:solidFill>
                  <a:schemeClr val="hlink"/>
                </a:solidFill>
                <a:hlinkClick r:id="rId3"/>
                <a:extLst>
                  <a:ext uri="http://customooxmlschemas.google.com/">
                    <go:slidesCustomData xmlns:go="http://customooxmlschemas.google.com/" textRoundtripDataId="10"/>
                  </a:ext>
                </a:extLst>
              </a:rPr>
              <a:t>https:</a:t>
            </a:r>
            <a:r>
              <a:rPr lang="en-US">
                <a:solidFill>
                  <a:srgbClr val="2B454E"/>
                </a:solidFill>
                <a:extLst>
                  <a:ext uri="http://customooxmlschemas.google.com/">
                    <go:slidesCustomData xmlns:go="http://customooxmlschemas.google.com/" textRoundtripDataId="11"/>
                  </a:ext>
                </a:extLst>
              </a:rPr>
              <a:t>//h5p.org/question-set </a:t>
            </a:r>
            <a:endParaRPr>
              <a:solidFill>
                <a:srgbClr val="2B454E"/>
              </a:solidFill>
              <a:extLst>
                <a:ext uri="http://customooxmlschemas.google.com/">
                  <go:slidesCustomData xmlns:go="http://customooxmlschemas.google.com/" textRoundtripDataId="12"/>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3"/>
                  </a:ext>
                </a:extLst>
              </a:rPr>
              <a:t>Kahoot! is een spelgebaseerd leerplatform waarmee leerkrachten live quizzen, enquêtes en discussies kunnen maken en organiseren. Leerlingen nemen in realtime deel met behulp van hun apparaten, waardoor beoordelingen leuk en interactief zijn en de betrokkenheid wordt gestimuleerd. Het biedt ook zelfstudie-uitdagingen voor leren op afstand. URL: </a:t>
            </a:r>
            <a:r>
              <a:rPr lang="en-US" u="sng">
                <a:solidFill>
                  <a:schemeClr val="hlink"/>
                </a:solidFill>
                <a:hlinkClick r:id="rId4"/>
                <a:extLst>
                  <a:ext uri="http://customooxmlschemas.google.com/">
                    <go:slidesCustomData xmlns:go="http://customooxmlschemas.google.com/" textRoundtripDataId="14"/>
                  </a:ext>
                </a:extLst>
              </a:rPr>
              <a:t>https:</a:t>
            </a:r>
            <a:r>
              <a:rPr lang="en-US">
                <a:solidFill>
                  <a:srgbClr val="2B454E"/>
                </a:solidFill>
                <a:extLst>
                  <a:ext uri="http://customooxmlschemas.google.com/">
                    <go:slidesCustomData xmlns:go="http://customooxmlschemas.google.com/" textRoundtripDataId="15"/>
                  </a:ext>
                </a:extLst>
              </a:rPr>
              <a:t>//kahoot.com/ </a:t>
            </a:r>
            <a:endParaRPr>
              <a:solidFill>
                <a:srgbClr val="2B454E"/>
              </a:solidFill>
              <a:extLst>
                <a:ext uri="http://customooxmlschemas.google.com/">
                  <go:slidesCustomData xmlns:go="http://customooxmlschemas.google.com/" textRoundtripDataId="16"/>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7"/>
                  </a:ext>
                </a:extLst>
              </a:rPr>
              <a:t>CodeCombat is een interactief coderingsspel dat is ontworpen om echte programmeertalen zoals Python en JavaScript te leren via een leuk avontuur in RPG-stijl. Spelers schrijven echte code om door uitdagingen te navigeren, puzzels op te lossen en levels te doorlopen, waardoor het een uitstekend hulpmiddel is voor gamified programmeeronderwijs. </a:t>
            </a:r>
            <a:r>
              <a:rPr lang="en-US" u="sng">
                <a:solidFill>
                  <a:schemeClr val="hlink"/>
                </a:solidFill>
                <a:hlinkClick r:id="rId5"/>
                <a:extLst>
                  <a:ext uri="http://customooxmlschemas.google.com/">
                    <go:slidesCustomData xmlns:go="http://customooxmlschemas.google.com/" textRoundtripDataId="18"/>
                  </a:ext>
                </a:extLst>
              </a:rPr>
              <a:t>https://codecombat.</a:t>
            </a:r>
            <a:r>
              <a:rPr lang="en-US">
                <a:solidFill>
                  <a:srgbClr val="2B454E"/>
                </a:solidFill>
                <a:extLst>
                  <a:ext uri="http://customooxmlschemas.google.com/">
                    <go:slidesCustomData xmlns:go="http://customooxmlschemas.google.com/" textRoundtripDataId="19"/>
                  </a:ext>
                </a:extLst>
              </a:rPr>
              <a:t>com/ </a:t>
            </a:r>
            <a:endParaRPr>
              <a:solidFill>
                <a:srgbClr val="2B454E"/>
              </a:solidFill>
            </a:endParaRPr>
          </a:p>
        </p:txBody>
      </p:sp>
      <p:sp>
        <p:nvSpPr>
          <p:cNvPr id="140" name="Google Shape;140;g3501b5cbe11_1_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17.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1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23.png"/><Relationship Id="rId13" Type="http://schemas.openxmlformats.org/officeDocument/2006/relationships/image" Target="../media/image10.png"/><Relationship Id="rId12" Type="http://schemas.openxmlformats.org/officeDocument/2006/relationships/image" Target="../media/image26.png"/><Relationship Id="rId1" Type="http://schemas.openxmlformats.org/officeDocument/2006/relationships/slideMaster" Target="../slideMasters/slideMaster2.xml"/><Relationship Id="rId2" Type="http://schemas.openxmlformats.org/officeDocument/2006/relationships/image" Target="../media/image17.png"/><Relationship Id="rId3" Type="http://schemas.openxmlformats.org/officeDocument/2006/relationships/image" Target="../media/image5.png"/><Relationship Id="rId4" Type="http://schemas.openxmlformats.org/officeDocument/2006/relationships/image" Target="../media/image8.png"/><Relationship Id="rId9" Type="http://schemas.openxmlformats.org/officeDocument/2006/relationships/image" Target="../media/image9.png"/><Relationship Id="rId5" Type="http://schemas.openxmlformats.org/officeDocument/2006/relationships/image" Target="../media/image7.png"/><Relationship Id="rId6" Type="http://schemas.openxmlformats.org/officeDocument/2006/relationships/image" Target="../media/image14.jpg"/><Relationship Id="rId7" Type="http://schemas.openxmlformats.org/officeDocument/2006/relationships/image" Target="../media/image21.png"/><Relationship Id="rId8" Type="http://schemas.openxmlformats.org/officeDocument/2006/relationships/image" Target="../media/image37.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23.png"/><Relationship Id="rId13" Type="http://schemas.openxmlformats.org/officeDocument/2006/relationships/image" Target="../media/image10.png"/><Relationship Id="rId12" Type="http://schemas.openxmlformats.org/officeDocument/2006/relationships/image" Target="../media/image26.png"/><Relationship Id="rId1" Type="http://schemas.openxmlformats.org/officeDocument/2006/relationships/slideMaster" Target="../slideMasters/slideMaster3.xml"/><Relationship Id="rId2" Type="http://schemas.openxmlformats.org/officeDocument/2006/relationships/image" Target="../media/image17.png"/><Relationship Id="rId3" Type="http://schemas.openxmlformats.org/officeDocument/2006/relationships/image" Target="../media/image5.png"/><Relationship Id="rId4" Type="http://schemas.openxmlformats.org/officeDocument/2006/relationships/image" Target="../media/image8.png"/><Relationship Id="rId9" Type="http://schemas.openxmlformats.org/officeDocument/2006/relationships/image" Target="../media/image9.png"/><Relationship Id="rId5" Type="http://schemas.openxmlformats.org/officeDocument/2006/relationships/image" Target="../media/image7.png"/><Relationship Id="rId6" Type="http://schemas.openxmlformats.org/officeDocument/2006/relationships/image" Target="../media/image14.jpg"/><Relationship Id="rId7" Type="http://schemas.openxmlformats.org/officeDocument/2006/relationships/image" Target="../media/image21.png"/><Relationship Id="rId8" Type="http://schemas.openxmlformats.org/officeDocument/2006/relationships/image" Target="../media/image3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6cef8a4_2_137"/>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6cef8a4_2_13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6cef8a4_2_137"/>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6cef8a4_2_137"/>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6cef8a4_2_13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6cef8a4_2_137"/>
          <p:cNvGrpSpPr/>
          <p:nvPr/>
        </p:nvGrpSpPr>
        <p:grpSpPr>
          <a:xfrm>
            <a:off x="2179811" y="4729766"/>
            <a:ext cx="7832078" cy="1110328"/>
            <a:chOff x="2179603" y="4888792"/>
            <a:chExt cx="7798544" cy="1110328"/>
          </a:xfrm>
        </p:grpSpPr>
        <p:pic>
          <p:nvPicPr>
            <p:cNvPr id="47" name="Google Shape;47;g342f6cef8a4_2_13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6cef8a4_2_137"/>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42f6cef8a4_2_137"/>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6cef8a4_2_13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6cef8a4_2_137"/>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42f6cef8a4_2_13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6cef8a4_2_13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6cef8a4_2_13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6cef8a4_2_13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6cef8a4_2_13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e3608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e3608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e3608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e3608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e3608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e36086_0_63"/>
          <p:cNvGrpSpPr/>
          <p:nvPr/>
        </p:nvGrpSpPr>
        <p:grpSpPr>
          <a:xfrm>
            <a:off x="2179811" y="4729766"/>
            <a:ext cx="7832078" cy="1110328"/>
            <a:chOff x="2179603" y="4888792"/>
            <a:chExt cx="7798544" cy="1110328"/>
          </a:xfrm>
        </p:grpSpPr>
        <p:pic>
          <p:nvPicPr>
            <p:cNvPr id="67" name="Google Shape;67;g35773e3608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e36086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9" name="Google Shape;69;g35773e3608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e3608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e36086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2" name="Google Shape;72;g35773e3608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e3608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e3608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e3608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e3608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e3608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e3608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e3608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e3608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kahoot.com" TargetMode="External"/><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codecombat.com" TargetMode="Externa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www.youtube.com/watch?v=-t8vC25bGI4&amp;pp=ygUkcHJhY3RpY2FsIHVzZXMgb2YgaDVwIHF1aXogcXVlc3Rpb25z" TargetMode="External"/><Relationship Id="rId4" Type="http://schemas.openxmlformats.org/officeDocument/2006/relationships/hyperlink" Target="https://www.youtube.com/watch?v=TeZbOTszyCQ&amp;pp=ygUncHJhY3RpY2FsIHVzZXMgb2YgTW9vZGxlIHF1aXogcXVlc3Rpb25z"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image" Target="../media/image33.png"/></Relationships>
</file>

<file path=ppt/slides/_rels/slide29.xml.rels><?xml version="1.0" encoding="UTF-8" standalone="yes"?><Relationships xmlns="http://schemas.openxmlformats.org/package/2006/relationships"><Relationship Id="rId11" Type="http://schemas.openxmlformats.org/officeDocument/2006/relationships/image" Target="../media/image26.png"/><Relationship Id="rId10" Type="http://schemas.openxmlformats.org/officeDocument/2006/relationships/image" Target="../media/image19.png"/><Relationship Id="rId13" Type="http://schemas.openxmlformats.org/officeDocument/2006/relationships/hyperlink" Target="https://tinker-project.eu/elearning/" TargetMode="External"/><Relationship Id="rId12" Type="http://schemas.openxmlformats.org/officeDocument/2006/relationships/image" Target="../media/image10.png"/><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23.png"/><Relationship Id="rId15" Type="http://schemas.openxmlformats.org/officeDocument/2006/relationships/hyperlink" Target="https://creativecommons.org/licenses/by-nc-nd/4.0/" TargetMode="External"/><Relationship Id="rId14" Type="http://schemas.openxmlformats.org/officeDocument/2006/relationships/image" Target="../media/image35.png"/><Relationship Id="rId5" Type="http://schemas.openxmlformats.org/officeDocument/2006/relationships/image" Target="../media/image14.jpg"/><Relationship Id="rId6" Type="http://schemas.openxmlformats.org/officeDocument/2006/relationships/image" Target="../media/image21.png"/><Relationship Id="rId7" Type="http://schemas.openxmlformats.org/officeDocument/2006/relationships/image" Target="../media/image37.png"/><Relationship Id="rId8"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h5p.org/content-types-and-applications" TargetMode="Externa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secundair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501b5cbe11_1_1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Verkenning van online hulpmiddelen voor informaticaonderwijs</a:t>
            </a:r>
            <a:endParaRPr/>
          </a:p>
        </p:txBody>
      </p:sp>
      <p:sp>
        <p:nvSpPr>
          <p:cNvPr id="151" name="Google Shape;151;g3501b5cbe11_1_1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400">
                <a:solidFill>
                  <a:srgbClr val="000000"/>
                </a:solidFill>
              </a:rPr>
              <a:t>Wat is Kahoot?</a:t>
            </a:r>
            <a:br>
              <a:rPr b="1" lang="en-US" sz="2400">
                <a:solidFill>
                  <a:srgbClr val="000000"/>
                </a:solidFill>
              </a:rPr>
            </a:br>
            <a:r>
              <a:rPr lang="en-US" sz="2400">
                <a:solidFill>
                  <a:srgbClr val="000000"/>
                </a:solidFill>
              </a:rPr>
              <a:t> Kahoot is een </a:t>
            </a:r>
            <a:r>
              <a:rPr b="1" lang="en-US" sz="2400">
                <a:solidFill>
                  <a:srgbClr val="000000"/>
                </a:solidFill>
              </a:rPr>
              <a:t>game-based leerplatform </a:t>
            </a:r>
            <a:r>
              <a:rPr lang="en-US" sz="2400">
                <a:solidFill>
                  <a:srgbClr val="000000"/>
                </a:solidFill>
              </a:rPr>
              <a:t>waarmee docenten </a:t>
            </a:r>
            <a:r>
              <a:rPr b="1" lang="en-US" sz="2400">
                <a:solidFill>
                  <a:srgbClr val="000000"/>
                </a:solidFill>
              </a:rPr>
              <a:t>live quizzen</a:t>
            </a:r>
            <a:r>
              <a:rPr lang="en-US" sz="2400">
                <a:solidFill>
                  <a:srgbClr val="000000"/>
                </a:solidFill>
              </a:rPr>
              <a:t>, enquêtes en polls kunnen maken en hosten om leren </a:t>
            </a:r>
            <a:r>
              <a:rPr b="1" lang="en-US" sz="2400">
                <a:solidFill>
                  <a:srgbClr val="000000"/>
                </a:solidFill>
              </a:rPr>
              <a:t>leuk, snel en interactief </a:t>
            </a:r>
            <a:r>
              <a:rPr lang="en-US" sz="2400">
                <a:solidFill>
                  <a:srgbClr val="000000"/>
                </a:solidFill>
              </a:rPr>
              <a:t>te maken.</a:t>
            </a:r>
            <a:endParaRPr sz="24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Belangrijkste kenmerken:</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Meerdere vraagtypes </a:t>
            </a:r>
            <a:r>
              <a:rPr lang="en-US" sz="1800">
                <a:solidFill>
                  <a:srgbClr val="000000"/>
                </a:solidFill>
              </a:rPr>
              <a:t>- Meerkeuze, waar/onwaar, puzzels</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Live of op eigen tempo </a:t>
            </a:r>
            <a:r>
              <a:rPr lang="en-US" sz="1800">
                <a:solidFill>
                  <a:srgbClr val="000000"/>
                </a:solidFill>
              </a:rPr>
              <a:t>- spelen in de klas of toewijzen als huiswerk</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Directe feedback en scores </a:t>
            </a:r>
            <a:r>
              <a:rPr lang="en-US" sz="1800">
                <a:solidFill>
                  <a:srgbClr val="000000"/>
                </a:solidFill>
              </a:rPr>
              <a:t>- Volg de voortgang in realtime</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S</a:t>
            </a:r>
            <a:r>
              <a:rPr b="1" lang="en-US" sz="1800">
                <a:solidFill>
                  <a:srgbClr val="000000"/>
                </a:solidFill>
              </a:rPr>
              <a:t>amen spelen </a:t>
            </a:r>
            <a:r>
              <a:rPr lang="en-US" sz="1800">
                <a:solidFill>
                  <a:srgbClr val="000000"/>
                </a:solidFill>
              </a:rPr>
              <a:t>- Teammodus bevordert samen leren</a:t>
            </a:r>
            <a:endParaRPr sz="18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Waarom Kahoot gebruiken in de klas?</a:t>
            </a:r>
            <a:br>
              <a:rPr b="1" lang="en-US" sz="2400">
                <a:solidFill>
                  <a:srgbClr val="000000"/>
                </a:solidFill>
              </a:rPr>
            </a:br>
            <a:r>
              <a:rPr lang="en-US">
                <a:solidFill>
                  <a:srgbClr val="000000"/>
                </a:solidFill>
              </a:rPr>
              <a:t> ✅ Stimuleert deelname en motivatie</a:t>
            </a:r>
            <a:br>
              <a:rPr lang="en-US">
                <a:solidFill>
                  <a:srgbClr val="000000"/>
                </a:solidFill>
              </a:rPr>
            </a:br>
            <a:r>
              <a:rPr lang="en-US">
                <a:solidFill>
                  <a:srgbClr val="000000"/>
                </a:solidFill>
              </a:rPr>
              <a:t> ✅ Versterkt sleutelbegrippen door gamification</a:t>
            </a:r>
            <a:br>
              <a:rPr lang="en-US">
                <a:solidFill>
                  <a:srgbClr val="000000"/>
                </a:solidFill>
              </a:rPr>
            </a:br>
            <a:r>
              <a:rPr lang="en-US">
                <a:solidFill>
                  <a:srgbClr val="000000"/>
                </a:solidFill>
              </a:rPr>
              <a:t> ✅ Eenvoudig te gebruiken met elk apparaat</a:t>
            </a:r>
            <a:br>
              <a:rPr lang="en-US">
                <a:solidFill>
                  <a:srgbClr val="000000"/>
                </a:solidFill>
              </a:rPr>
            </a:br>
            <a:r>
              <a:rPr lang="en-US">
                <a:solidFill>
                  <a:srgbClr val="000000"/>
                </a:solidFill>
              </a:rPr>
              <a:t> ✅ Real-time inzichten voor formatieve beoordeling</a:t>
            </a:r>
            <a:endParaRPr>
              <a:solidFill>
                <a:srgbClr val="000000"/>
              </a:solidFill>
            </a:endParaRPr>
          </a:p>
          <a:p>
            <a:pPr indent="0" lvl="0" marL="0" rtl="0" algn="l">
              <a:lnSpc>
                <a:spcPct val="115000"/>
              </a:lnSpc>
              <a:spcBef>
                <a:spcPts val="1200"/>
              </a:spcBef>
              <a:spcAft>
                <a:spcPts val="0"/>
              </a:spcAft>
              <a:buSzPts val="2200"/>
              <a:buNone/>
            </a:pPr>
            <a:r>
              <a:rPr lang="en-US" sz="2400" u="sng">
                <a:solidFill>
                  <a:schemeClr val="hlink"/>
                </a:solidFill>
                <a:hlinkClick r:id="rId3"/>
              </a:rPr>
              <a:t>https://kahoot.com</a:t>
            </a:r>
            <a:endParaRPr sz="24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b="1" sz="2400"/>
          </a:p>
          <a:p>
            <a:pPr indent="0" lvl="0" marL="0" marR="0" rtl="0" algn="l">
              <a:lnSpc>
                <a:spcPct val="90000"/>
              </a:lnSpc>
              <a:spcBef>
                <a:spcPts val="1000"/>
              </a:spcBef>
              <a:spcAft>
                <a:spcPts val="0"/>
              </a:spcAft>
              <a:buSzPts val="2200"/>
              <a:buNone/>
            </a:pPr>
            <a:r>
              <a:t/>
            </a:r>
            <a:endParaRPr b="1" sz="2400"/>
          </a:p>
        </p:txBody>
      </p:sp>
      <p:pic>
        <p:nvPicPr>
          <p:cNvPr id="152" name="Google Shape;152;g3501b5cbe11_1_11"/>
          <p:cNvPicPr preferRelativeResize="0"/>
          <p:nvPr/>
        </p:nvPicPr>
        <p:blipFill rotWithShape="1">
          <a:blip r:embed="rId4">
            <a:alphaModFix/>
          </a:blip>
          <a:srcRect b="0" l="0" r="0" t="0"/>
          <a:stretch/>
        </p:blipFill>
        <p:spPr>
          <a:xfrm>
            <a:off x="7396700" y="2731025"/>
            <a:ext cx="3860549" cy="21715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3501b5cbe11_1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Onderzoek naar online hulpmiddelen voor informaticaonderwijs</a:t>
            </a:r>
            <a:endParaRPr/>
          </a:p>
        </p:txBody>
      </p:sp>
      <p:sp>
        <p:nvSpPr>
          <p:cNvPr id="159" name="Google Shape;159;g3501b5cbe11_1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400">
                <a:solidFill>
                  <a:srgbClr val="000000"/>
                </a:solidFill>
              </a:rPr>
              <a:t>Wat zijn coderingsspellen?</a:t>
            </a:r>
            <a:br>
              <a:rPr b="1" lang="en-US" sz="2400">
                <a:solidFill>
                  <a:srgbClr val="000000"/>
                </a:solidFill>
              </a:rPr>
            </a:br>
            <a:r>
              <a:rPr lang="en-US" sz="2400">
                <a:solidFill>
                  <a:srgbClr val="000000"/>
                </a:solidFill>
              </a:rPr>
              <a:t> Coderingsspellen zoals </a:t>
            </a:r>
            <a:r>
              <a:rPr b="1" lang="en-US" sz="2400">
                <a:solidFill>
                  <a:srgbClr val="000000"/>
                </a:solidFill>
              </a:rPr>
              <a:t>CodeCombat</a:t>
            </a:r>
            <a:r>
              <a:rPr lang="en-US" sz="2400">
                <a:solidFill>
                  <a:srgbClr val="000000"/>
                </a:solidFill>
              </a:rPr>
              <a:t>, </a:t>
            </a:r>
            <a:r>
              <a:rPr b="1" lang="en-US" sz="2400">
                <a:solidFill>
                  <a:srgbClr val="000000"/>
                </a:solidFill>
              </a:rPr>
              <a:t>Scratch </a:t>
            </a:r>
            <a:r>
              <a:rPr lang="en-US" sz="2400">
                <a:solidFill>
                  <a:srgbClr val="000000"/>
                </a:solidFill>
              </a:rPr>
              <a:t>of </a:t>
            </a:r>
            <a:r>
              <a:rPr b="1" lang="en-US" sz="2400">
                <a:solidFill>
                  <a:srgbClr val="000000"/>
                </a:solidFill>
              </a:rPr>
              <a:t>Tynker </a:t>
            </a:r>
            <a:r>
              <a:rPr lang="en-US" sz="2400">
                <a:solidFill>
                  <a:srgbClr val="000000"/>
                </a:solidFill>
              </a:rPr>
              <a:t>leren programmeerconcepten door middel van </a:t>
            </a:r>
            <a:r>
              <a:rPr b="1" lang="en-US" sz="2400">
                <a:solidFill>
                  <a:srgbClr val="000000"/>
                </a:solidFill>
              </a:rPr>
              <a:t>interactieve, spelgebaseerde omgevingen </a:t>
            </a:r>
            <a:r>
              <a:rPr lang="en-US" sz="2400">
                <a:solidFill>
                  <a:srgbClr val="000000"/>
                </a:solidFill>
              </a:rPr>
              <a:t>die leren coderen leuk en boeiend maken.</a:t>
            </a:r>
            <a:endParaRPr sz="24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Belangrijkste kenmerken:</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S</a:t>
            </a:r>
            <a:r>
              <a:rPr b="1" lang="en-US" sz="1800">
                <a:solidFill>
                  <a:srgbClr val="000000"/>
                </a:solidFill>
              </a:rPr>
              <a:t>pelmechanismen </a:t>
            </a:r>
            <a:r>
              <a:rPr lang="en-US" sz="1800">
                <a:solidFill>
                  <a:srgbClr val="000000"/>
                </a:solidFill>
              </a:rPr>
              <a:t>- Leerlingen schrijven echte code om spelniveaus te voltooien</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 Ondersteunt meerdere talen </a:t>
            </a:r>
            <a:r>
              <a:rPr lang="en-US" sz="1800">
                <a:solidFill>
                  <a:srgbClr val="000000"/>
                </a:solidFill>
              </a:rPr>
              <a:t>- Python, JavaScript, Blockly, enz.</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Probleemoplossende uitdagingen </a:t>
            </a:r>
            <a:r>
              <a:rPr lang="en-US" sz="1800">
                <a:solidFill>
                  <a:srgbClr val="000000"/>
                </a:solidFill>
              </a:rPr>
              <a:t>- Bouw logisch denken op door middel van puzzels</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Voortgang bijhouden </a:t>
            </a:r>
            <a:r>
              <a:rPr lang="en-US" sz="1800">
                <a:solidFill>
                  <a:srgbClr val="000000"/>
                </a:solidFill>
              </a:rPr>
              <a:t>- Groei en vaardigheden van leerlingen bekijken</a:t>
            </a:r>
            <a:endParaRPr sz="18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Waarom coderingsgames gebruiken in het onderwijs?</a:t>
            </a:r>
            <a:br>
              <a:rPr b="1" lang="en-US" sz="1800">
                <a:solidFill>
                  <a:srgbClr val="000000"/>
                </a:solidFill>
              </a:rPr>
            </a:br>
            <a:r>
              <a:rPr lang="en-US" sz="1800">
                <a:solidFill>
                  <a:srgbClr val="000000"/>
                </a:solidFill>
              </a:rPr>
              <a:t> ✅ Maakt coderen toegankelijk en leuk</a:t>
            </a:r>
            <a:br>
              <a:rPr lang="en-US" sz="1800">
                <a:solidFill>
                  <a:srgbClr val="000000"/>
                </a:solidFill>
              </a:rPr>
            </a:br>
            <a:r>
              <a:rPr lang="en-US" sz="1800">
                <a:solidFill>
                  <a:srgbClr val="000000"/>
                </a:solidFill>
              </a:rPr>
              <a:t> ✅ Stimuleert experimenteren en creativiteit</a:t>
            </a:r>
            <a:br>
              <a:rPr lang="en-US" sz="1800">
                <a:solidFill>
                  <a:srgbClr val="000000"/>
                </a:solidFill>
              </a:rPr>
            </a:br>
            <a:r>
              <a:rPr lang="en-US" sz="1800">
                <a:solidFill>
                  <a:srgbClr val="000000"/>
                </a:solidFill>
              </a:rPr>
              <a:t> ✅ Bouwt computational thinking en veerkracht op</a:t>
            </a:r>
            <a:br>
              <a:rPr lang="en-US" sz="1800">
                <a:solidFill>
                  <a:srgbClr val="000000"/>
                </a:solidFill>
              </a:rPr>
            </a:br>
            <a:r>
              <a:rPr lang="en-US" sz="1800">
                <a:solidFill>
                  <a:srgbClr val="000000"/>
                </a:solidFill>
              </a:rPr>
              <a:t> Zeer geschikt voor individueel of groepswerk</a:t>
            </a:r>
            <a:endParaRPr sz="1800">
              <a:solidFill>
                <a:srgbClr val="000000"/>
              </a:solidFill>
            </a:endParaRPr>
          </a:p>
          <a:p>
            <a:pPr indent="0" lvl="0" marL="0" marR="0" rtl="0" algn="l">
              <a:lnSpc>
                <a:spcPct val="90000"/>
              </a:lnSpc>
              <a:spcBef>
                <a:spcPts val="1200"/>
              </a:spcBef>
              <a:spcAft>
                <a:spcPts val="0"/>
              </a:spcAft>
              <a:buSzPts val="2200"/>
              <a:buNone/>
            </a:pPr>
            <a:r>
              <a:rPr b="1" lang="en-US" sz="2400" u="sng">
                <a:solidFill>
                  <a:schemeClr val="hlink"/>
                </a:solidFill>
                <a:hlinkClick r:id="rId3"/>
              </a:rPr>
              <a:t>https://codecombat.com</a:t>
            </a:r>
            <a:endParaRPr b="1" sz="2400"/>
          </a:p>
          <a:p>
            <a:pPr indent="0" lvl="0" marL="0" marR="0" rtl="0" algn="l">
              <a:lnSpc>
                <a:spcPct val="90000"/>
              </a:lnSpc>
              <a:spcBef>
                <a:spcPts val="1000"/>
              </a:spcBef>
              <a:spcAft>
                <a:spcPts val="0"/>
              </a:spcAft>
              <a:buSzPts val="2200"/>
              <a:buNone/>
            </a:pPr>
            <a:r>
              <a:t/>
            </a:r>
            <a:endParaRPr b="1" sz="2400"/>
          </a:p>
        </p:txBody>
      </p:sp>
      <p:pic>
        <p:nvPicPr>
          <p:cNvPr id="160" name="Google Shape;160;g3501b5cbe11_1_20"/>
          <p:cNvPicPr preferRelativeResize="0"/>
          <p:nvPr/>
        </p:nvPicPr>
        <p:blipFill rotWithShape="1">
          <a:blip r:embed="rId4">
            <a:alphaModFix/>
          </a:blip>
          <a:srcRect b="0" l="0" r="0" t="0"/>
          <a:stretch/>
        </p:blipFill>
        <p:spPr>
          <a:xfrm>
            <a:off x="8494775" y="2771302"/>
            <a:ext cx="2694525" cy="26945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441028e5a5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Het verkennen van online hulpmiddelen voor informaticaonderwijs</a:t>
            </a:r>
            <a:endParaRPr/>
          </a:p>
        </p:txBody>
      </p:sp>
      <p:sp>
        <p:nvSpPr>
          <p:cNvPr id="167" name="Google Shape;167;g3441028e5a5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800"/>
          </a:p>
          <a:p>
            <a:pPr indent="0" lvl="0" marL="457200" rtl="0" algn="l">
              <a:lnSpc>
                <a:spcPct val="90000"/>
              </a:lnSpc>
              <a:spcBef>
                <a:spcPts val="1000"/>
              </a:spcBef>
              <a:spcAft>
                <a:spcPts val="0"/>
              </a:spcAft>
              <a:buSzPts val="2200"/>
              <a:buNone/>
            </a:pPr>
            <a:r>
              <a:rPr b="1" lang="en-US" sz="3800"/>
              <a:t>Bespreek </a:t>
            </a:r>
            <a:r>
              <a:rPr lang="en-US" sz="3800"/>
              <a:t>hoe elk hulpmiddel ondersteunt: </a:t>
            </a:r>
            <a:endParaRPr sz="3800"/>
          </a:p>
          <a:p>
            <a:pPr indent="-469900" lvl="2" marL="1371600" marR="0" rtl="0" algn="l">
              <a:lnSpc>
                <a:spcPct val="90000"/>
              </a:lnSpc>
              <a:spcBef>
                <a:spcPts val="1000"/>
              </a:spcBef>
              <a:spcAft>
                <a:spcPts val="0"/>
              </a:spcAft>
              <a:buSzPts val="3800"/>
              <a:buChar char="•"/>
            </a:pPr>
            <a:r>
              <a:rPr b="1" lang="en-US" sz="3800"/>
              <a:t>Betrokkenheid</a:t>
            </a:r>
            <a:endParaRPr b="1" sz="3800"/>
          </a:p>
          <a:p>
            <a:pPr indent="-469900" lvl="2" marL="1371600" marR="0" rtl="0" algn="l">
              <a:lnSpc>
                <a:spcPct val="90000"/>
              </a:lnSpc>
              <a:spcBef>
                <a:spcPts val="0"/>
              </a:spcBef>
              <a:spcAft>
                <a:spcPts val="0"/>
              </a:spcAft>
              <a:buSzPts val="3800"/>
              <a:buChar char="•"/>
            </a:pPr>
            <a:r>
              <a:rPr b="1" lang="en-US" sz="3800"/>
              <a:t>Creativiteit</a:t>
            </a:r>
            <a:endParaRPr b="1" sz="3800"/>
          </a:p>
          <a:p>
            <a:pPr indent="-469900" lvl="2" marL="1371600" marR="0" rtl="0" algn="l">
              <a:lnSpc>
                <a:spcPct val="90000"/>
              </a:lnSpc>
              <a:spcBef>
                <a:spcPts val="0"/>
              </a:spcBef>
              <a:spcAft>
                <a:spcPts val="0"/>
              </a:spcAft>
              <a:buSzPts val="3800"/>
              <a:buChar char="•"/>
            </a:pPr>
            <a:r>
              <a:rPr b="1" lang="en-US" sz="3800"/>
              <a:t>Beoordeling</a:t>
            </a:r>
            <a:endParaRPr sz="3800"/>
          </a:p>
          <a:p>
            <a:pPr indent="0" lvl="0" marL="0" marR="0" rtl="0" algn="l">
              <a:lnSpc>
                <a:spcPct val="90000"/>
              </a:lnSpc>
              <a:spcBef>
                <a:spcPts val="1000"/>
              </a:spcBef>
              <a:spcAft>
                <a:spcPts val="0"/>
              </a:spcAft>
              <a:buSzPts val="2200"/>
              <a:buNone/>
            </a:pPr>
            <a:r>
              <a:t/>
            </a:r>
            <a:endParaRPr sz="3800"/>
          </a:p>
          <a:p>
            <a:pPr indent="0" lvl="0" marL="0" marR="0" rtl="0" algn="ctr">
              <a:lnSpc>
                <a:spcPct val="90000"/>
              </a:lnSpc>
              <a:spcBef>
                <a:spcPts val="1000"/>
              </a:spcBef>
              <a:spcAft>
                <a:spcPts val="0"/>
              </a:spcAft>
              <a:buSzPts val="2200"/>
              <a:buNone/>
            </a:pPr>
            <a:r>
              <a:rPr b="1" lang="en-US" sz="3800"/>
              <a:t>Welke tool vind je het meest nuttig voor de klas?</a:t>
            </a:r>
            <a:endParaRPr b="1" sz="3800"/>
          </a:p>
          <a:p>
            <a:pPr indent="0" lvl="0" marL="0" marR="0" rtl="0" algn="ctr">
              <a:lnSpc>
                <a:spcPct val="90000"/>
              </a:lnSpc>
              <a:spcBef>
                <a:spcPts val="1000"/>
              </a:spcBef>
              <a:spcAft>
                <a:spcPts val="0"/>
              </a:spcAft>
              <a:buSzPts val="2200"/>
              <a:buNone/>
            </a:pPr>
            <a:r>
              <a:rPr lang="en-US" sz="3800"/>
              <a:t>(Voeg je input toe aan de discussiedraad)</a:t>
            </a:r>
            <a:endParaRPr sz="3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g3408979d82a_0_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sp>
        <p:nvSpPr>
          <p:cNvPr id="174" name="Google Shape;174;g3408979d82a_0_3"/>
          <p:cNvSpPr txBox="1"/>
          <p:nvPr/>
        </p:nvSpPr>
        <p:spPr>
          <a:xfrm>
            <a:off x="340350" y="947800"/>
            <a:ext cx="11644800" cy="5714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8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Titel van de test:</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rPr b="0" i="1" lang="en-US" sz="2400" u="none" cap="none" strike="noStrike">
                <a:solidFill>
                  <a:srgbClr val="000000"/>
                </a:solidFill>
                <a:latin typeface="Calibri"/>
                <a:ea typeface="Calibri"/>
                <a:cs typeface="Calibri"/>
                <a:sym typeface="Calibri"/>
              </a:rPr>
              <a:t>(Geef de test een duidelijke en beknopte titel, bv. "Basisvaardigheden voor computers" of "Inleiding tot algoritmen")</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1. Informatie over de test</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Onderwerp: </a:t>
            </a:r>
            <a:r>
              <a:rPr b="0" i="1" lang="en-US" sz="2400" u="none" cap="none" strike="noStrike">
                <a:solidFill>
                  <a:srgbClr val="000000"/>
                </a:solidFill>
                <a:latin typeface="Calibri"/>
                <a:ea typeface="Calibri"/>
                <a:cs typeface="Calibri"/>
                <a:sym typeface="Calibri"/>
              </a:rPr>
              <a:t>(bv. wiskunde, wetenschappen, informatica, digitale geletterdheid)</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Rangniveau / leeftijdsgroep: </a:t>
            </a:r>
            <a:r>
              <a:rPr b="0" i="1" lang="en-US" sz="2400" u="none" cap="none" strike="noStrike">
                <a:solidFill>
                  <a:srgbClr val="000000"/>
                </a:solidFill>
                <a:latin typeface="Calibri"/>
                <a:ea typeface="Calibri"/>
                <a:cs typeface="Calibri"/>
                <a:sym typeface="Calibri"/>
              </a:rPr>
              <a:t>(bv. basisschool - 8-10 jaar, middelbare school - 14-16 jaar)</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Type quiz: </a:t>
            </a:r>
            <a:r>
              <a:rPr b="0" i="1" lang="en-US" sz="2400" u="none" cap="none" strike="noStrike">
                <a:solidFill>
                  <a:srgbClr val="000000"/>
                </a:solidFill>
                <a:latin typeface="Calibri"/>
                <a:ea typeface="Calibri"/>
                <a:cs typeface="Calibri"/>
                <a:sym typeface="Calibri"/>
              </a:rPr>
              <a:t>(formatieve / summatieve beoordeling / oefenquiz)</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Tijdslimiet: </a:t>
            </a:r>
            <a:r>
              <a:rPr b="0" i="1" lang="en-US" sz="2400" u="none" cap="none" strike="noStrike">
                <a:solidFill>
                  <a:srgbClr val="000000"/>
                </a:solidFill>
                <a:latin typeface="Calibri"/>
                <a:ea typeface="Calibri"/>
                <a:cs typeface="Calibri"/>
                <a:sym typeface="Calibri"/>
              </a:rPr>
              <a:t>(bijv. 15 minuten, 30 minuten of geen limiet)</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Aantal toegestane pogingen: </a:t>
            </a:r>
            <a:r>
              <a:rPr b="0" i="1" lang="en-US" sz="2400" u="none" cap="none" strike="noStrike">
                <a:solidFill>
                  <a:srgbClr val="000000"/>
                </a:solidFill>
                <a:latin typeface="Calibri"/>
                <a:ea typeface="Calibri"/>
                <a:cs typeface="Calibri"/>
                <a:sym typeface="Calibri"/>
              </a:rPr>
              <a:t>(Enkele / meerdere pogingen)</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Slagingspercentage: </a:t>
            </a:r>
            <a:r>
              <a:rPr b="0" i="1" lang="en-US" sz="2400" u="none" cap="none" strike="noStrike">
                <a:solidFill>
                  <a:srgbClr val="000000"/>
                </a:solidFill>
                <a:latin typeface="Calibri"/>
                <a:ea typeface="Calibri"/>
                <a:cs typeface="Calibri"/>
                <a:sym typeface="Calibri"/>
              </a:rPr>
              <a:t>(bijv. 70% vereist om te slagen)</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408979d82a_0_7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sp>
        <p:nvSpPr>
          <p:cNvPr id="181" name="Google Shape;181;g3408979d82a_0_73"/>
          <p:cNvSpPr txBox="1"/>
          <p:nvPr/>
        </p:nvSpPr>
        <p:spPr>
          <a:xfrm>
            <a:off x="189650" y="1154575"/>
            <a:ext cx="11692200" cy="520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3000"/>
              <a:buFont typeface="Arial"/>
              <a:buNone/>
            </a:pPr>
            <a:r>
              <a:rPr b="1" i="0" lang="en-US" sz="3000" u="none" cap="none" strike="noStrike">
                <a:solidFill>
                  <a:srgbClr val="000000"/>
                </a:solidFill>
                <a:latin typeface="Calibri"/>
                <a:ea typeface="Calibri"/>
                <a:cs typeface="Calibri"/>
                <a:sym typeface="Calibri"/>
              </a:rPr>
              <a:t>2. Leerdoelen</a:t>
            </a:r>
            <a:endParaRPr b="1" i="0" sz="30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3000"/>
              <a:buFont typeface="Arial"/>
              <a:buNone/>
            </a:pPr>
            <a:r>
              <a:rPr b="0" i="1" lang="en-US" sz="3000" u="none" cap="none" strike="noStrike">
                <a:solidFill>
                  <a:srgbClr val="000000"/>
                </a:solidFill>
                <a:latin typeface="Calibri"/>
                <a:ea typeface="Calibri"/>
                <a:cs typeface="Calibri"/>
                <a:sym typeface="Calibri"/>
              </a:rPr>
              <a:t>(Wat moeten de leerlingen leren of laten zien door deze test? Gebruik actiewerkwoorden zoals "identificeren", "uitleggen", "toepassen")</a:t>
            </a: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120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Doel 1: </a:t>
            </a:r>
            <a:r>
              <a:rPr b="0" i="1" lang="en-US" sz="3000" u="none" cap="none" strike="noStrike">
                <a:solidFill>
                  <a:srgbClr val="000000"/>
                </a:solidFill>
                <a:latin typeface="Calibri"/>
                <a:ea typeface="Calibri"/>
                <a:cs typeface="Calibri"/>
                <a:sym typeface="Calibri"/>
              </a:rPr>
              <a:t>(bv. De onderdelen van een computer identificeren)</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Doel 2: </a:t>
            </a:r>
            <a:r>
              <a:rPr b="0" i="1" lang="en-US" sz="3000" u="none" cap="none" strike="noStrike">
                <a:solidFill>
                  <a:srgbClr val="000000"/>
                </a:solidFill>
                <a:latin typeface="Calibri"/>
                <a:ea typeface="Calibri"/>
                <a:cs typeface="Calibri"/>
                <a:sym typeface="Calibri"/>
              </a:rPr>
              <a:t>(bijv. Eenvoudige coderingslogica toepassen om een probleem op te lossen)</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Doel 3: </a:t>
            </a:r>
            <a:r>
              <a:rPr b="0" i="1" lang="en-US" sz="3000" u="none" cap="none" strike="noStrike">
                <a:solidFill>
                  <a:srgbClr val="000000"/>
                </a:solidFill>
                <a:latin typeface="Calibri"/>
                <a:ea typeface="Calibri"/>
                <a:cs typeface="Calibri"/>
                <a:sym typeface="Calibri"/>
              </a:rPr>
              <a:t>(bijv. Het belang van online veiligheidsregels uitleggen)</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979d82a_0_7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graphicFrame>
        <p:nvGraphicFramePr>
          <p:cNvPr id="188" name="Google Shape;188;g3408979d82a_0_78"/>
          <p:cNvGraphicFramePr/>
          <p:nvPr/>
        </p:nvGraphicFramePr>
        <p:xfrm>
          <a:off x="199825" y="2048000"/>
          <a:ext cx="3000000" cy="3000000"/>
        </p:xfrm>
        <a:graphic>
          <a:graphicData uri="http://schemas.openxmlformats.org/drawingml/2006/table">
            <a:tbl>
              <a:tblPr>
                <a:noFill/>
                <a:tableStyleId>{227C5417-1743-4207-9620-8CE2371B333F}</a:tableStyleId>
              </a:tblPr>
              <a:tblGrid>
                <a:gridCol w="382850"/>
                <a:gridCol w="1195950"/>
                <a:gridCol w="2650300"/>
                <a:gridCol w="2905125"/>
                <a:gridCol w="1314450"/>
                <a:gridCol w="2895600"/>
              </a:tblGrid>
              <a:tr h="19050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Type vraag</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Tekst van de vraag</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Antwoordmogelijkheden / Formaat</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Juist antwoord</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Feedback (optioneel)</a:t>
                      </a:r>
                      <a:endParaRPr b="1" sz="1800" u="none" cap="none" strike="noStrike">
                        <a:latin typeface="Calibri"/>
                        <a:ea typeface="Calibri"/>
                        <a:cs typeface="Calibri"/>
                        <a:sym typeface="Calibri"/>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1</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Meerkeuze</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Wat is de hoofdstad van Frankrijk?</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a) Berlijn b) Madrid c) Parijs d) Rome</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c) Parijs</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Juist! Parijs is de hoofdstad van Frankrijk.</a:t>
                      </a:r>
                      <a:endParaRPr sz="1800" u="none" cap="none" strike="noStrike">
                        <a:latin typeface="Calibri"/>
                        <a:ea typeface="Calibri"/>
                        <a:cs typeface="Calibri"/>
                        <a:sym typeface="Calibri"/>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Waar/Onjuist</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Water kookt bij 100°C.</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Waar / Onwaar</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Waar</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Goed gedaan! Dit is waar op zeeniveau.</a:t>
                      </a:r>
                      <a:endParaRPr sz="1800" u="none" cap="none" strike="noStrike">
                        <a:latin typeface="Calibri"/>
                        <a:ea typeface="Calibri"/>
                        <a:cs typeface="Calibri"/>
                        <a:sym typeface="Calibri"/>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3</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Vul in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De grootste planeet in ons zonnestelsel is ________.</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Open tekstvak</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Jupiter</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Onthoud: Jupiter is de grootste planeet!</a:t>
                      </a:r>
                      <a:endParaRPr sz="1800" u="none" cap="none" strike="noStrike">
                        <a:latin typeface="Calibri"/>
                        <a:ea typeface="Calibri"/>
                        <a:cs typeface="Calibri"/>
                        <a:sym typeface="Calibri"/>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4</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Slepen en neerzetten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Sorteer de dieren in zoogdieren en vogels.</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Lijst met dierennamen + categorieën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Juiste indeling</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Zoogdieren: Leeuw, Dolfijn; Vogels: Papegaai, Arend.</a:t>
                      </a:r>
                      <a:endParaRPr sz="1800" u="none" cap="none" strike="noStrike">
                        <a:latin typeface="Calibri"/>
                        <a:ea typeface="Calibri"/>
                        <a:cs typeface="Calibri"/>
                        <a:sym typeface="Calibri"/>
                      </a:endParaRPr>
                    </a:p>
                  </a:txBody>
                  <a:tcPr marT="91425" marB="91425" marR="91425" marL="91425"/>
                </a:tc>
              </a:tr>
              <a:tr h="32471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5</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bij elkaar passen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Zoek de uitvinder bij zijn uitvinding.</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Linkerkolom: Namen, Rechter kolom: Uitvindingen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Juiste koppelingen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Alan Turing → Informatica.</a:t>
                      </a:r>
                      <a:endParaRPr sz="1800" u="none" cap="none" strike="noStrike">
                        <a:latin typeface="Calibri"/>
                        <a:ea typeface="Calibri"/>
                        <a:cs typeface="Calibri"/>
                        <a:sym typeface="Calibri"/>
                      </a:endParaRPr>
                    </a:p>
                  </a:txBody>
                  <a:tcPr marT="91425" marB="91425" marR="91425" marL="91425"/>
                </a:tc>
              </a:tr>
            </a:tbl>
          </a:graphicData>
        </a:graphic>
      </p:graphicFrame>
      <p:sp>
        <p:nvSpPr>
          <p:cNvPr id="189" name="Google Shape;189;g3408979d82a_0_78"/>
          <p:cNvSpPr txBox="1"/>
          <p:nvPr/>
        </p:nvSpPr>
        <p:spPr>
          <a:xfrm>
            <a:off x="199825" y="831475"/>
            <a:ext cx="11740800" cy="113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3. Vraagtypes en structuur</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1200"/>
              </a:spcAft>
              <a:buClr>
                <a:srgbClr val="000000"/>
              </a:buClr>
              <a:buSzPts val="2400"/>
              <a:buFont typeface="Arial"/>
              <a:buNone/>
            </a:pPr>
            <a:r>
              <a:rPr b="0" i="1" lang="en-US" sz="2400" u="none" cap="none" strike="noStrike">
                <a:solidFill>
                  <a:srgbClr val="000000"/>
                </a:solidFill>
                <a:latin typeface="Calibri"/>
                <a:ea typeface="Calibri"/>
                <a:cs typeface="Calibri"/>
                <a:sym typeface="Calibri"/>
              </a:rPr>
              <a:t>(Een evenwichtige test bevat verschillende vraagtypes om verschillende vaardigheden te beoordelen).</a:t>
            </a: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08979d82a_0_8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sp>
        <p:nvSpPr>
          <p:cNvPr id="196" name="Google Shape;196;g3408979d82a_0_83"/>
          <p:cNvSpPr txBox="1"/>
          <p:nvPr/>
        </p:nvSpPr>
        <p:spPr>
          <a:xfrm>
            <a:off x="60300" y="1210575"/>
            <a:ext cx="11644800" cy="5443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4. Feedbackstrategie</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Onmiddellijke feedback: </a:t>
            </a:r>
            <a:r>
              <a:rPr b="0" i="0" lang="en-US" sz="2400" u="none" cap="none" strike="noStrike">
                <a:solidFill>
                  <a:srgbClr val="000000"/>
                </a:solidFill>
                <a:latin typeface="Calibri"/>
                <a:ea typeface="Calibri"/>
                <a:cs typeface="Calibri"/>
                <a:sym typeface="Calibri"/>
              </a:rPr>
              <a:t>(bv. de juiste antwoorden tonen na elke vraag of aan het einde).</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Hints (indien van toepassing):</a:t>
            </a:r>
            <a:r>
              <a:rPr b="0" i="0" lang="en-US" sz="2400" u="none" cap="none" strike="noStrike">
                <a:solidFill>
                  <a:srgbClr val="000000"/>
                </a:solidFill>
                <a:latin typeface="Calibri"/>
                <a:ea typeface="Calibri"/>
                <a:cs typeface="Calibri"/>
                <a:sym typeface="Calibri"/>
              </a:rPr>
              <a:t> Geef optionele hints voor moeilijke vragen.</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Herhalingsopties:</a:t>
            </a:r>
            <a:r>
              <a:rPr b="0" i="0" lang="en-US" sz="2400" u="none" cap="none" strike="noStrike">
                <a:solidFill>
                  <a:srgbClr val="000000"/>
                </a:solidFill>
                <a:latin typeface="Calibri"/>
                <a:ea typeface="Calibri"/>
                <a:cs typeface="Calibri"/>
                <a:sym typeface="Calibri"/>
              </a:rPr>
              <a:t> Laat leerlingen foute vragen opnieuw maken (indien formatief).</a:t>
            </a:r>
            <a:endParaRPr b="0"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t/>
            </a:r>
            <a:endParaRPr b="0" i="0"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5. Quiz-instellingen en toegankelijkheid</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Randomisatie: </a:t>
            </a:r>
            <a:r>
              <a:rPr b="0" i="1" lang="en-US" sz="2400" u="none" cap="none" strike="noStrike">
                <a:solidFill>
                  <a:srgbClr val="000000"/>
                </a:solidFill>
                <a:latin typeface="Calibri"/>
                <a:ea typeface="Calibri"/>
                <a:cs typeface="Calibri"/>
                <a:sym typeface="Calibri"/>
              </a:rPr>
              <a:t>(vragen en antwoordkeuzen schudden om memoriseren te voorkomen).</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Adaptieve modus: </a:t>
            </a:r>
            <a:r>
              <a:rPr b="0" i="1" lang="en-US" sz="2400" u="none" cap="none" strike="noStrike">
                <a:solidFill>
                  <a:srgbClr val="000000"/>
                </a:solidFill>
                <a:latin typeface="Calibri"/>
                <a:ea typeface="Calibri"/>
                <a:cs typeface="Calibri"/>
                <a:sym typeface="Calibri"/>
              </a:rPr>
              <a:t>(Hints en tweede pogingen toestaan voor foute antwoorden).</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Toegankelijkheidsoverwegingen: </a:t>
            </a:r>
            <a:r>
              <a:rPr b="0" i="1" lang="en-US" sz="2400" u="none" cap="none" strike="noStrike">
                <a:solidFill>
                  <a:srgbClr val="000000"/>
                </a:solidFill>
                <a:latin typeface="Calibri"/>
                <a:ea typeface="Calibri"/>
                <a:cs typeface="Calibri"/>
                <a:sym typeface="Calibri"/>
              </a:rPr>
              <a:t>(Zorg voor leesbaarheid, vermijd ingewikkelde formuleringen, geef audio-opties indien nodig).</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3408979d82a_0_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sp>
        <p:nvSpPr>
          <p:cNvPr id="203" name="Google Shape;203;g3408979d82a_0_88"/>
          <p:cNvSpPr txBox="1"/>
          <p:nvPr/>
        </p:nvSpPr>
        <p:spPr>
          <a:xfrm>
            <a:off x="64625" y="1055500"/>
            <a:ext cx="11394900" cy="5019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6. Eindcontrole en publiceren</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Test de test: </a:t>
            </a:r>
            <a:r>
              <a:rPr b="0" i="1" lang="en-US" sz="2400" u="none" cap="none" strike="noStrike">
                <a:solidFill>
                  <a:srgbClr val="000000"/>
                </a:solidFill>
                <a:latin typeface="Calibri"/>
                <a:ea typeface="Calibri"/>
                <a:cs typeface="Calibri"/>
                <a:sym typeface="Calibri"/>
              </a:rPr>
              <a:t>(Controleer op fouten, onduidelijke tekst en functionaliteit.)</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Einddatum bepalen: </a:t>
            </a:r>
            <a:r>
              <a:rPr b="0" i="1" lang="en-US" sz="2400" u="none" cap="none" strike="noStrike">
                <a:solidFill>
                  <a:srgbClr val="000000"/>
                </a:solidFill>
                <a:latin typeface="Calibri"/>
                <a:ea typeface="Calibri"/>
                <a:cs typeface="Calibri"/>
                <a:sym typeface="Calibri"/>
              </a:rPr>
              <a:t>(Indien voor een opdracht of toets)</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Publiceren en prestaties bijhouden: </a:t>
            </a:r>
            <a:r>
              <a:rPr b="0" i="1" lang="en-US" sz="2400" u="none" cap="none" strike="noStrike">
                <a:solidFill>
                  <a:srgbClr val="000000"/>
                </a:solidFill>
                <a:latin typeface="Calibri"/>
                <a:ea typeface="Calibri"/>
                <a:cs typeface="Calibri"/>
                <a:sym typeface="Calibri"/>
              </a:rPr>
              <a:t>(Gebruik analysetools om de voortgang van leerlingen te volgen).</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7. Extra notities </a:t>
            </a:r>
            <a:r>
              <a:rPr b="1" i="1" lang="en-US" sz="2400" u="none" cap="none" strike="noStrike">
                <a:solidFill>
                  <a:srgbClr val="000000"/>
                </a:solidFill>
                <a:latin typeface="Calibri"/>
                <a:ea typeface="Calibri"/>
                <a:cs typeface="Calibri"/>
                <a:sym typeface="Calibri"/>
              </a:rPr>
              <a:t>(optioneel)</a:t>
            </a:r>
            <a:endParaRPr b="1"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Speciale instructies voor leerlingen.</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Link naar studiemateriaal of revisie-inhoud voor de test.</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Notities over de moeilijkheidsgraad van de test of geschatte voltooiingstijd.</a:t>
            </a:r>
            <a:br>
              <a:rPr b="0" i="0" lang="en-US" sz="2400" u="none" cap="none" strike="noStrike">
                <a:solidFill>
                  <a:srgbClr val="000000"/>
                </a:solidFill>
                <a:latin typeface="Calibri"/>
                <a:ea typeface="Calibri"/>
                <a:cs typeface="Calibri"/>
                <a:sym typeface="Calibri"/>
              </a:rPr>
            </a:b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3408979d82a_0_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10" name="Google Shape;210;g3408979d82a_0_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b="1" lang="en-US" sz="3100"/>
              <a:t>H5P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Een H5P quiz opzetten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1: Kies het juiste type H5P-inhoud</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Quiz (vragenset):</a:t>
            </a:r>
            <a:r>
              <a:rPr lang="en-US" sz="1100">
                <a:solidFill>
                  <a:srgbClr val="000000"/>
                </a:solidFill>
                <a:latin typeface="Arial"/>
                <a:ea typeface="Arial"/>
                <a:cs typeface="Arial"/>
                <a:sym typeface="Arial"/>
              </a:rPr>
              <a:t> Een verzameling van meerdere vraagtypes.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Meerkeuze:</a:t>
            </a:r>
            <a:r>
              <a:rPr lang="en-US" sz="1100">
                <a:solidFill>
                  <a:srgbClr val="000000"/>
                </a:solidFill>
                <a:latin typeface="Arial"/>
                <a:ea typeface="Arial"/>
                <a:cs typeface="Arial"/>
                <a:sym typeface="Arial"/>
              </a:rPr>
              <a:t> Maakt één of meerdere juiste antwoorden mogelijk.</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Waar/Onwaar:</a:t>
            </a:r>
            <a:r>
              <a:rPr lang="en-US" sz="1100">
                <a:solidFill>
                  <a:srgbClr val="000000"/>
                </a:solidFill>
                <a:latin typeface="Arial"/>
                <a:ea typeface="Arial"/>
                <a:cs typeface="Arial"/>
                <a:sym typeface="Arial"/>
              </a:rPr>
              <a:t> Een eenvoudige binaire vraagindeling.</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Vul de lege plekken in:</a:t>
            </a:r>
            <a:r>
              <a:rPr lang="en-US" sz="1100">
                <a:solidFill>
                  <a:srgbClr val="000000"/>
                </a:solidFill>
                <a:latin typeface="Arial"/>
                <a:ea typeface="Arial"/>
                <a:cs typeface="Arial"/>
                <a:sym typeface="Arial"/>
              </a:rPr>
              <a:t> Gebruikers moeten de ontbrekende woorden intypen.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Slepen en neerzetten: </a:t>
            </a:r>
            <a:r>
              <a:rPr lang="en-US" sz="1100">
                <a:solidFill>
                  <a:srgbClr val="000000"/>
                </a:solidFill>
                <a:latin typeface="Arial"/>
                <a:ea typeface="Arial"/>
                <a:cs typeface="Arial"/>
                <a:sym typeface="Arial"/>
              </a:rPr>
              <a:t>Gebruikers passen elementen aan door ze naar de juiste locatie te slepen.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Flashcards:</a:t>
            </a:r>
            <a:r>
              <a:rPr lang="en-US" sz="1100">
                <a:solidFill>
                  <a:srgbClr val="000000"/>
                </a:solidFill>
                <a:latin typeface="Arial"/>
                <a:ea typeface="Arial"/>
                <a:cs typeface="Arial"/>
                <a:sym typeface="Arial"/>
              </a:rPr>
              <a:t> Zeer geschikt voor het herhalen van woordenschat of concepten.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2: Maak een nieuwe quiz</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Ga naar je </a:t>
            </a:r>
            <a:r>
              <a:rPr b="1" lang="en-US" sz="1100">
                <a:solidFill>
                  <a:srgbClr val="000000"/>
                </a:solidFill>
                <a:latin typeface="Arial"/>
                <a:ea typeface="Arial"/>
                <a:cs typeface="Arial"/>
                <a:sym typeface="Arial"/>
              </a:rPr>
              <a:t>LMS (bijv. Moodle, WordPress, Drupal) </a:t>
            </a:r>
            <a:r>
              <a:rPr lang="en-US" sz="1100">
                <a:solidFill>
                  <a:srgbClr val="000000"/>
                </a:solidFill>
                <a:latin typeface="Arial"/>
                <a:ea typeface="Arial"/>
                <a:cs typeface="Arial"/>
                <a:sym typeface="Arial"/>
              </a:rPr>
              <a:t>waar H5P is geïnstalleerd.</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b="1" lang="en-US" sz="1100">
                <a:solidFill>
                  <a:srgbClr val="000000"/>
                </a:solidFill>
                <a:latin typeface="Arial"/>
                <a:ea typeface="Arial"/>
                <a:cs typeface="Arial"/>
                <a:sym typeface="Arial"/>
              </a:rPr>
              <a:t>Selecteer "Nieuwe H5P activiteit toevoegen" </a:t>
            </a:r>
            <a:r>
              <a:rPr lang="en-US" sz="1100">
                <a:solidFill>
                  <a:srgbClr val="000000"/>
                </a:solidFill>
                <a:latin typeface="Arial"/>
                <a:ea typeface="Arial"/>
                <a:cs typeface="Arial"/>
                <a:sym typeface="Arial"/>
              </a:rPr>
              <a:t>en kies </a:t>
            </a:r>
            <a:r>
              <a:rPr b="1" lang="en-US" sz="1100">
                <a:solidFill>
                  <a:srgbClr val="000000"/>
                </a:solidFill>
                <a:latin typeface="Arial"/>
                <a:ea typeface="Arial"/>
                <a:cs typeface="Arial"/>
                <a:sym typeface="Arial"/>
              </a:rPr>
              <a:t>"Vragenset" </a:t>
            </a:r>
            <a:r>
              <a:rPr lang="en-US" sz="1100">
                <a:solidFill>
                  <a:srgbClr val="000000"/>
                </a:solidFill>
                <a:latin typeface="Arial"/>
                <a:ea typeface="Arial"/>
                <a:cs typeface="Arial"/>
                <a:sym typeface="Arial"/>
              </a:rPr>
              <a:t>of het gewenste type test.</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Geef je test een </a:t>
            </a:r>
            <a:r>
              <a:rPr b="1" lang="en-US" sz="1100">
                <a:solidFill>
                  <a:srgbClr val="000000"/>
                </a:solidFill>
                <a:latin typeface="Arial"/>
                <a:ea typeface="Arial"/>
                <a:cs typeface="Arial"/>
                <a:sym typeface="Arial"/>
              </a:rPr>
              <a:t>titel </a:t>
            </a:r>
            <a:r>
              <a:rPr lang="en-US" sz="1100">
                <a:solidFill>
                  <a:srgbClr val="000000"/>
                </a:solidFill>
                <a:latin typeface="Arial"/>
                <a:ea typeface="Arial"/>
                <a:cs typeface="Arial"/>
                <a:sym typeface="Arial"/>
              </a:rPr>
              <a:t>en een </a:t>
            </a:r>
            <a:r>
              <a:rPr b="1" lang="en-US" sz="1100">
                <a:solidFill>
                  <a:srgbClr val="000000"/>
                </a:solidFill>
                <a:latin typeface="Arial"/>
                <a:ea typeface="Arial"/>
                <a:cs typeface="Arial"/>
                <a:sym typeface="Arial"/>
              </a:rPr>
              <a:t>korte inleiding </a:t>
            </a:r>
            <a:r>
              <a:rPr lang="en-US" sz="1100">
                <a:solidFill>
                  <a:srgbClr val="000000"/>
                </a:solidFill>
                <a:latin typeface="Arial"/>
                <a:ea typeface="Arial"/>
                <a:cs typeface="Arial"/>
                <a:sym typeface="Arial"/>
              </a:rPr>
              <a:t>om leerlingen te begeleiden.</a:t>
            </a:r>
            <a:endParaRPr b="1" sz="3100"/>
          </a:p>
        </p:txBody>
      </p:sp>
      <p:pic>
        <p:nvPicPr>
          <p:cNvPr id="211" name="Google Shape;211;g3408979d82a_0_9"/>
          <p:cNvPicPr preferRelativeResize="0"/>
          <p:nvPr/>
        </p:nvPicPr>
        <p:blipFill rotWithShape="1">
          <a:blip r:embed="rId3">
            <a:alphaModFix/>
          </a:blip>
          <a:srcRect b="0" l="0" r="0" t="0"/>
          <a:stretch/>
        </p:blipFill>
        <p:spPr>
          <a:xfrm>
            <a:off x="6331800" y="1648250"/>
            <a:ext cx="5188300" cy="29054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408979d82a_0_2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18" name="Google Shape;218;g3408979d82a_0_27"/>
          <p:cNvSpPr txBox="1"/>
          <p:nvPr>
            <p:ph idx="1" type="body"/>
          </p:nvPr>
        </p:nvSpPr>
        <p:spPr>
          <a:xfrm>
            <a:off x="97973" y="881750"/>
            <a:ext cx="55197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H5P quiz 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Effectieve quizvragen ontwerpen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Algemene Beste Praktijken:</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Gebruik </a:t>
            </a:r>
            <a:r>
              <a:rPr b="1" lang="en-US" sz="1100">
                <a:solidFill>
                  <a:srgbClr val="000000"/>
                </a:solidFill>
                <a:latin typeface="Arial"/>
                <a:ea typeface="Arial"/>
                <a:cs typeface="Arial"/>
                <a:sym typeface="Arial"/>
              </a:rPr>
              <a:t>duidelijke, beknopte taal </a:t>
            </a:r>
            <a:r>
              <a:rPr lang="en-US" sz="1100">
                <a:solidFill>
                  <a:srgbClr val="000000"/>
                </a:solidFill>
                <a:latin typeface="Arial"/>
                <a:ea typeface="Arial"/>
                <a:cs typeface="Arial"/>
                <a:sym typeface="Arial"/>
              </a:rPr>
              <a:t>die overeenkomt met het leesniveau van de leerlingen.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Vermijd </a:t>
            </a:r>
            <a:r>
              <a:rPr b="1" lang="en-US" sz="1100">
                <a:solidFill>
                  <a:srgbClr val="000000"/>
                </a:solidFill>
                <a:latin typeface="Arial"/>
                <a:ea typeface="Arial"/>
                <a:cs typeface="Arial"/>
                <a:sym typeface="Arial"/>
              </a:rPr>
              <a:t>lastige of misleidende vragen - houd </a:t>
            </a:r>
            <a:r>
              <a:rPr lang="en-US" sz="1100">
                <a:solidFill>
                  <a:srgbClr val="000000"/>
                </a:solidFill>
                <a:latin typeface="Arial"/>
                <a:ea typeface="Arial"/>
                <a:cs typeface="Arial"/>
                <a:sym typeface="Arial"/>
              </a:rPr>
              <a:t>ze eenvoudig.</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Zorg ervoor </a:t>
            </a:r>
            <a:r>
              <a:rPr b="1" lang="en-US" sz="1100">
                <a:solidFill>
                  <a:srgbClr val="000000"/>
                </a:solidFill>
                <a:latin typeface="Arial"/>
                <a:ea typeface="Arial"/>
                <a:cs typeface="Arial"/>
                <a:sym typeface="Arial"/>
              </a:rPr>
              <a:t>dat de vragen aansluiten bij de leerdoelen</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Zorg voor </a:t>
            </a:r>
            <a:r>
              <a:rPr b="1" lang="en-US" sz="1100">
                <a:solidFill>
                  <a:srgbClr val="000000"/>
                </a:solidFill>
                <a:latin typeface="Arial"/>
                <a:ea typeface="Arial"/>
                <a:cs typeface="Arial"/>
                <a:sym typeface="Arial"/>
              </a:rPr>
              <a:t>feedback bij goede en foute antwoorden </a:t>
            </a:r>
            <a:r>
              <a:rPr lang="en-US" sz="1100">
                <a:solidFill>
                  <a:srgbClr val="000000"/>
                </a:solidFill>
                <a:latin typeface="Arial"/>
                <a:ea typeface="Arial"/>
                <a:cs typeface="Arial"/>
                <a:sym typeface="Arial"/>
              </a:rPr>
              <a:t>om het leren te bevorderen.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Meerkeuzevragen (MCQ)</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Geef </a:t>
            </a:r>
            <a:r>
              <a:rPr b="1" lang="en-US" sz="1100">
                <a:solidFill>
                  <a:srgbClr val="000000"/>
                </a:solidFill>
                <a:latin typeface="Arial"/>
                <a:ea typeface="Arial"/>
                <a:cs typeface="Arial"/>
                <a:sym typeface="Arial"/>
              </a:rPr>
              <a:t>2-4 antwoordkeuzes </a:t>
            </a:r>
            <a:r>
              <a:rPr lang="en-US" sz="1100">
                <a:solidFill>
                  <a:srgbClr val="000000"/>
                </a:solidFill>
                <a:latin typeface="Arial"/>
                <a:ea typeface="Arial"/>
                <a:cs typeface="Arial"/>
                <a:sym typeface="Arial"/>
              </a:rPr>
              <a:t>(één of meerdere juiste opties).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Vermijd </a:t>
            </a:r>
            <a:r>
              <a:rPr b="1" lang="en-US" sz="1100">
                <a:solidFill>
                  <a:srgbClr val="000000"/>
                </a:solidFill>
                <a:latin typeface="Arial"/>
                <a:ea typeface="Arial"/>
                <a:cs typeface="Arial"/>
                <a:sym typeface="Arial"/>
              </a:rPr>
              <a:t>te veel op elkaar lijkende </a:t>
            </a:r>
            <a:r>
              <a:rPr lang="en-US" sz="1100">
                <a:solidFill>
                  <a:srgbClr val="000000"/>
                </a:solidFill>
                <a:latin typeface="Arial"/>
                <a:ea typeface="Arial"/>
                <a:cs typeface="Arial"/>
                <a:sym typeface="Arial"/>
              </a:rPr>
              <a:t>antwoordkeuzen.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Gebruik </a:t>
            </a:r>
            <a:r>
              <a:rPr b="1" lang="en-US" sz="1100">
                <a:solidFill>
                  <a:srgbClr val="000000"/>
                </a:solidFill>
                <a:latin typeface="Arial"/>
                <a:ea typeface="Arial"/>
                <a:cs typeface="Arial"/>
                <a:sym typeface="Arial"/>
              </a:rPr>
              <a:t>afleiders (onjuiste keuzes) </a:t>
            </a:r>
            <a:r>
              <a:rPr lang="en-US" sz="1100">
                <a:solidFill>
                  <a:srgbClr val="000000"/>
                </a:solidFill>
                <a:latin typeface="Arial"/>
                <a:ea typeface="Arial"/>
                <a:cs typeface="Arial"/>
                <a:sym typeface="Arial"/>
              </a:rPr>
              <a:t>die logisch maar duidelijk onjuist zijn.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Voorbeeld:</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"Wat is de hoofdstad van Frankrijk?"</a:t>
            </a:r>
            <a:endParaRPr i="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Berlijn</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[Parijs</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Rome</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
        <p:nvSpPr>
          <p:cNvPr id="219" name="Google Shape;219;g3408979d82a_0_27"/>
          <p:cNvSpPr txBox="1"/>
          <p:nvPr/>
        </p:nvSpPr>
        <p:spPr>
          <a:xfrm>
            <a:off x="6035675" y="1018550"/>
            <a:ext cx="5871900" cy="5203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Waar/Onwaar vragen</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Gebruik uitspraken die </a:t>
            </a:r>
            <a:r>
              <a:rPr b="1" i="0" lang="en-US" sz="1100" u="none" cap="none" strike="noStrike">
                <a:solidFill>
                  <a:srgbClr val="000000"/>
                </a:solidFill>
                <a:latin typeface="Arial"/>
                <a:ea typeface="Arial"/>
                <a:cs typeface="Arial"/>
                <a:sym typeface="Arial"/>
              </a:rPr>
              <a:t>100% waar of onwaar zijn - geen </a:t>
            </a:r>
            <a:r>
              <a:rPr b="0" i="0" lang="en-US" sz="1100" u="none" cap="none" strike="noStrike">
                <a:solidFill>
                  <a:srgbClr val="000000"/>
                </a:solidFill>
                <a:latin typeface="Arial"/>
                <a:ea typeface="Arial"/>
                <a:cs typeface="Arial"/>
                <a:sym typeface="Arial"/>
              </a:rPr>
              <a:t>dubbelzinnigheid.</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Vermijd het gebruik van </a:t>
            </a:r>
            <a:r>
              <a:rPr b="1" i="0" lang="en-US" sz="1100" u="none" cap="none" strike="noStrike">
                <a:solidFill>
                  <a:srgbClr val="000000"/>
                </a:solidFill>
                <a:latin typeface="Arial"/>
                <a:ea typeface="Arial"/>
                <a:cs typeface="Arial"/>
                <a:sym typeface="Arial"/>
              </a:rPr>
              <a:t>"altijd" en "nooit"</a:t>
            </a:r>
            <a:r>
              <a:rPr b="0" i="0" lang="en-US" sz="1100" u="none" cap="none" strike="noStrike">
                <a:solidFill>
                  <a:srgbClr val="000000"/>
                </a:solidFill>
                <a:latin typeface="Arial"/>
                <a:ea typeface="Arial"/>
                <a:cs typeface="Arial"/>
                <a:sym typeface="Arial"/>
              </a:rPr>
              <a:t>, die antwoorden voor de hand liggend kunnen maken.</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Voorbeeld:</a:t>
            </a:r>
            <a:br>
              <a:rPr b="1" i="0" lang="en-US" sz="1100" u="none" cap="none" strike="noStrike">
                <a:solidFill>
                  <a:srgbClr val="000000"/>
                </a:solidFill>
                <a:latin typeface="Arial"/>
                <a:ea typeface="Arial"/>
                <a:cs typeface="Arial"/>
                <a:sym typeface="Arial"/>
              </a:rPr>
            </a:br>
            <a:r>
              <a:rPr b="0" i="1" lang="en-US" sz="1100" u="none" cap="none" strike="noStrike">
                <a:solidFill>
                  <a:srgbClr val="000000"/>
                </a:solidFill>
                <a:latin typeface="Arial"/>
                <a:ea typeface="Arial"/>
                <a:cs typeface="Arial"/>
                <a:sym typeface="Arial"/>
              </a:rPr>
              <a:t> "De zon draait om de aarde."</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[Onwaar</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Vul de lege plekken in</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Accepteer </a:t>
            </a:r>
            <a:r>
              <a:rPr b="1" i="0" lang="en-US" sz="1100" u="none" cap="none" strike="noStrike">
                <a:solidFill>
                  <a:srgbClr val="000000"/>
                </a:solidFill>
                <a:latin typeface="Arial"/>
                <a:ea typeface="Arial"/>
                <a:cs typeface="Arial"/>
                <a:sym typeface="Arial"/>
              </a:rPr>
              <a:t>meerdere correcte variaties </a:t>
            </a:r>
            <a:r>
              <a:rPr b="0" i="0" lang="en-US" sz="1100" u="none" cap="none" strike="noStrike">
                <a:solidFill>
                  <a:srgbClr val="000000"/>
                </a:solidFill>
                <a:latin typeface="Arial"/>
                <a:ea typeface="Arial"/>
                <a:cs typeface="Arial"/>
                <a:sym typeface="Arial"/>
              </a:rPr>
              <a:t>(bijv. "kleur" en "kleur").</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a:t>
            </a:r>
            <a:r>
              <a:rPr b="1" i="0" lang="en-US" sz="1100" u="none" cap="none" strike="noStrike">
                <a:solidFill>
                  <a:srgbClr val="000000"/>
                </a:solidFill>
                <a:latin typeface="Arial"/>
                <a:ea typeface="Arial"/>
                <a:cs typeface="Arial"/>
                <a:sym typeface="Arial"/>
              </a:rPr>
              <a:t>Beperk </a:t>
            </a:r>
            <a:r>
              <a:rPr b="0" i="0" lang="en-US" sz="1100" u="none" cap="none" strike="noStrike">
                <a:solidFill>
                  <a:srgbClr val="000000"/>
                </a:solidFill>
                <a:latin typeface="Arial"/>
                <a:ea typeface="Arial"/>
                <a:cs typeface="Arial"/>
                <a:sym typeface="Arial"/>
              </a:rPr>
              <a:t>het aantal lege woorden </a:t>
            </a:r>
            <a:r>
              <a:rPr b="1" i="0" lang="en-US" sz="1100" u="none" cap="none" strike="noStrike">
                <a:solidFill>
                  <a:srgbClr val="000000"/>
                </a:solidFill>
                <a:latin typeface="Arial"/>
                <a:ea typeface="Arial"/>
                <a:cs typeface="Arial"/>
                <a:sym typeface="Arial"/>
              </a:rPr>
              <a:t>tot 1-3 </a:t>
            </a:r>
            <a:r>
              <a:rPr b="0" i="0" lang="en-US" sz="1100" u="none" cap="none" strike="noStrike">
                <a:solidFill>
                  <a:srgbClr val="000000"/>
                </a:solidFill>
                <a:latin typeface="Arial"/>
                <a:ea typeface="Arial"/>
                <a:cs typeface="Arial"/>
                <a:sym typeface="Arial"/>
              </a:rPr>
              <a:t>voor de duidelijkheid.</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Voorbeeld:</a:t>
            </a:r>
            <a:br>
              <a:rPr b="1" i="0" lang="en-US" sz="1100" u="none" cap="none" strike="noStrike">
                <a:solidFill>
                  <a:srgbClr val="000000"/>
                </a:solidFill>
                <a:latin typeface="Arial"/>
                <a:ea typeface="Arial"/>
                <a:cs typeface="Arial"/>
                <a:sym typeface="Arial"/>
              </a:rPr>
            </a:br>
            <a:r>
              <a:rPr b="0" i="1" lang="en-US" sz="1100" u="none" cap="none" strike="noStrike">
                <a:solidFill>
                  <a:srgbClr val="000000"/>
                </a:solidFill>
                <a:latin typeface="Arial"/>
                <a:ea typeface="Arial"/>
                <a:cs typeface="Arial"/>
                <a:sym typeface="Arial"/>
              </a:rPr>
              <a:t> "De grootste planeet in ons zonnestelsel is ______________."</a:t>
            </a:r>
            <a:br>
              <a:rPr b="0" i="1"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Juist antwoord: Jupiter)</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Vragen slepen en neerzetten</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Houd categorieën </a:t>
            </a:r>
            <a:r>
              <a:rPr b="1" i="0" lang="en-US" sz="1100" u="none" cap="none" strike="noStrike">
                <a:solidFill>
                  <a:srgbClr val="000000"/>
                </a:solidFill>
                <a:latin typeface="Arial"/>
                <a:ea typeface="Arial"/>
                <a:cs typeface="Arial"/>
                <a:sym typeface="Arial"/>
              </a:rPr>
              <a:t>apart en makkelijk te begrijpen</a:t>
            </a:r>
            <a:r>
              <a:rPr b="0" i="0" lang="en-US" sz="1100" u="none" cap="none" strike="noStrike">
                <a:solidFill>
                  <a:srgbClr val="000000"/>
                </a:solidFill>
                <a:latin typeface="Arial"/>
                <a:ea typeface="Arial"/>
                <a:cs typeface="Arial"/>
                <a:sym typeface="Arial"/>
              </a:rPr>
              <a:t>.</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Beperk het aantal items tot </a:t>
            </a:r>
            <a:r>
              <a:rPr b="1" i="0" lang="en-US" sz="1100" u="none" cap="none" strike="noStrike">
                <a:solidFill>
                  <a:srgbClr val="000000"/>
                </a:solidFill>
                <a:latin typeface="Arial"/>
                <a:ea typeface="Arial"/>
                <a:cs typeface="Arial"/>
                <a:sym typeface="Arial"/>
              </a:rPr>
              <a:t>5-7 om cognitieve overbelasting te voorkomen</a:t>
            </a:r>
            <a:r>
              <a:rPr b="0" i="0" lang="en-US" sz="1100" u="none" cap="none" strike="noStrike">
                <a:solidFill>
                  <a:srgbClr val="000000"/>
                </a:solidFill>
                <a:latin typeface="Arial"/>
                <a:ea typeface="Arial"/>
                <a:cs typeface="Arial"/>
                <a:sym typeface="Arial"/>
              </a:rPr>
              <a:t>.</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Voorbeeld: </a:t>
            </a:r>
            <a:r>
              <a:rPr b="0" i="1" lang="en-US" sz="1100" u="none" cap="none" strike="noStrike">
                <a:solidFill>
                  <a:srgbClr val="000000"/>
                </a:solidFill>
                <a:latin typeface="Arial"/>
                <a:ea typeface="Arial"/>
                <a:cs typeface="Arial"/>
                <a:sym typeface="Arial"/>
              </a:rPr>
              <a:t>Sorteer de dieren in zoogdieren en vogels.</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Zoogdieren:</a:t>
            </a:r>
            <a:r>
              <a:rPr b="0" i="0" lang="en-US" sz="1100" u="none" cap="none" strike="noStrike">
                <a:solidFill>
                  <a:srgbClr val="000000"/>
                </a:solidFill>
                <a:latin typeface="Arial"/>
                <a:ea typeface="Arial"/>
                <a:cs typeface="Arial"/>
                <a:sym typeface="Arial"/>
              </a:rPr>
              <a:t> Leeuw, Dolfijn, Olifant</a:t>
            </a:r>
            <a:endParaRPr b="0" i="0" sz="1100" u="none" cap="none" strike="noStrike">
              <a:solidFill>
                <a:srgbClr val="000000"/>
              </a:solidFill>
              <a:latin typeface="Arial"/>
              <a:ea typeface="Arial"/>
              <a:cs typeface="Arial"/>
              <a:sym typeface="Arial"/>
            </a:endParaRPr>
          </a:p>
          <a:p>
            <a:pPr indent="-298450" lvl="0" marL="457200" marR="0" rtl="0" algn="l">
              <a:lnSpc>
                <a:spcPct val="115000"/>
              </a:lnSpc>
              <a:spcBef>
                <a:spcPts val="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Vogels:</a:t>
            </a:r>
            <a:r>
              <a:rPr b="0" i="0" lang="en-US" sz="1100" u="none" cap="none" strike="noStrike">
                <a:solidFill>
                  <a:srgbClr val="000000"/>
                </a:solidFill>
                <a:latin typeface="Arial"/>
                <a:ea typeface="Arial"/>
                <a:cs typeface="Arial"/>
                <a:sym typeface="Arial"/>
              </a:rPr>
              <a:t> Adelaar, Papegaai, Pinguïn</a:t>
            </a:r>
            <a:endParaRPr b="1" i="0" sz="13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6: Leer- en beoordelingsontwerp voor klassen in de bovenbouw TINKER-raamwerk</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Unit 6.3: Online hulpmiddelen voor lesgeven en beoordelen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3408979d82a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26" name="Google Shape;226;g3408979d82a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H5P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Betrokkenheid bij de test verhogen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Gebruik multimedia (afbeeldingen, audio, video) </a:t>
            </a:r>
            <a:r>
              <a:rPr lang="en-US" sz="1100">
                <a:solidFill>
                  <a:srgbClr val="000000"/>
                </a:solidFill>
                <a:latin typeface="Arial"/>
                <a:ea typeface="Arial"/>
                <a:cs typeface="Arial"/>
                <a:sym typeface="Arial"/>
              </a:rPr>
              <a:t>om quizzen interactief te maken.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Zorg voor onmiddellijke feedback </a:t>
            </a:r>
            <a:r>
              <a:rPr lang="en-US" sz="1100">
                <a:solidFill>
                  <a:srgbClr val="000000"/>
                </a:solidFill>
                <a:latin typeface="Arial"/>
                <a:ea typeface="Arial"/>
                <a:cs typeface="Arial"/>
                <a:sym typeface="Arial"/>
              </a:rPr>
              <a:t>zodat leerlingen misvattingen kunnen corrigeren.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Randomiseer de volgorde van de vragen </a:t>
            </a:r>
            <a:r>
              <a:rPr lang="en-US" sz="1100">
                <a:solidFill>
                  <a:srgbClr val="000000"/>
                </a:solidFill>
                <a:latin typeface="Arial"/>
                <a:ea typeface="Arial"/>
                <a:cs typeface="Arial"/>
                <a:sym typeface="Arial"/>
              </a:rPr>
              <a:t>om uit het hoofd leren te voorkomen.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Stel tijdslimieten in </a:t>
            </a:r>
            <a:r>
              <a:rPr lang="en-US" sz="1100">
                <a:solidFill>
                  <a:srgbClr val="000000"/>
                </a:solidFill>
                <a:latin typeface="Arial"/>
                <a:ea typeface="Arial"/>
                <a:cs typeface="Arial"/>
                <a:sym typeface="Arial"/>
              </a:rPr>
              <a:t>om snel denken aan te moedigen (optioneel).</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Testen en publiceren van de test</a:t>
            </a:r>
            <a:endParaRPr b="1" sz="13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Bekijk de test </a:t>
            </a:r>
            <a:r>
              <a:rPr lang="en-US" sz="1100">
                <a:solidFill>
                  <a:srgbClr val="000000"/>
                </a:solidFill>
                <a:latin typeface="Arial"/>
                <a:ea typeface="Arial"/>
                <a:cs typeface="Arial"/>
                <a:sym typeface="Arial"/>
              </a:rPr>
              <a:t>voordat je hem publiceert om te controleren op fouten.</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Pas </a:t>
            </a:r>
            <a:r>
              <a:rPr b="1" lang="en-US" sz="1100">
                <a:solidFill>
                  <a:srgbClr val="000000"/>
                </a:solidFill>
                <a:latin typeface="Arial"/>
                <a:ea typeface="Arial"/>
                <a:cs typeface="Arial"/>
                <a:sym typeface="Arial"/>
              </a:rPr>
              <a:t>de score-instellingen </a:t>
            </a:r>
            <a:r>
              <a:rPr lang="en-US" sz="1100">
                <a:solidFill>
                  <a:srgbClr val="000000"/>
                </a:solidFill>
                <a:latin typeface="Arial"/>
                <a:ea typeface="Arial"/>
                <a:cs typeface="Arial"/>
                <a:sym typeface="Arial"/>
              </a:rPr>
              <a:t>aan (bv. pogingen opnieuw toestaan of pogingen beperken).</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Publiceer de test </a:t>
            </a:r>
            <a:r>
              <a:rPr lang="en-US" sz="1100">
                <a:solidFill>
                  <a:srgbClr val="000000"/>
                </a:solidFill>
                <a:latin typeface="Arial"/>
                <a:ea typeface="Arial"/>
                <a:cs typeface="Arial"/>
                <a:sym typeface="Arial"/>
              </a:rPr>
              <a:t>en voeg hem toe aan je LMS of website.</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Bekijk </a:t>
            </a:r>
            <a:r>
              <a:rPr b="1" lang="en-US" sz="1100">
                <a:solidFill>
                  <a:srgbClr val="000000"/>
                </a:solidFill>
                <a:latin typeface="Arial"/>
                <a:ea typeface="Arial"/>
                <a:cs typeface="Arial"/>
                <a:sym typeface="Arial"/>
              </a:rPr>
              <a:t>de analyse van de test </a:t>
            </a:r>
            <a:r>
              <a:rPr lang="en-US" sz="1100">
                <a:solidFill>
                  <a:srgbClr val="000000"/>
                </a:solidFill>
                <a:latin typeface="Arial"/>
                <a:ea typeface="Arial"/>
                <a:cs typeface="Arial"/>
                <a:sym typeface="Arial"/>
              </a:rPr>
              <a:t>(indien beschikbaar) om de prestaties van de leerlingen te volgen.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Voorbeeldgebruik</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Basisschool:</a:t>
            </a:r>
            <a:r>
              <a:rPr lang="en-US" sz="1100">
                <a:solidFill>
                  <a:srgbClr val="000000"/>
                </a:solidFill>
                <a:latin typeface="Arial"/>
                <a:ea typeface="Arial"/>
                <a:cs typeface="Arial"/>
                <a:sym typeface="Arial"/>
              </a:rPr>
              <a:t> Woordenschat flashcards, basis wiskundeproblemen.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Middelbare school:</a:t>
            </a:r>
            <a:r>
              <a:rPr lang="en-US" sz="1100">
                <a:solidFill>
                  <a:srgbClr val="000000"/>
                </a:solidFill>
                <a:latin typeface="Arial"/>
                <a:ea typeface="Arial"/>
                <a:cs typeface="Arial"/>
                <a:sym typeface="Arial"/>
              </a:rPr>
              <a:t> Wetenschapsquizzen, tijdlijnen voor geschiedenis.</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Hoger onderwijs:</a:t>
            </a:r>
            <a:r>
              <a:rPr lang="en-US" sz="1100">
                <a:solidFill>
                  <a:srgbClr val="000000"/>
                </a:solidFill>
                <a:latin typeface="Arial"/>
                <a:ea typeface="Arial"/>
                <a:cs typeface="Arial"/>
                <a:sym typeface="Arial"/>
              </a:rPr>
              <a:t> Casestudies, beoordelingen op basis van scenario's.</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Bedrijfsopleidingen:</a:t>
            </a:r>
            <a:r>
              <a:rPr lang="en-US" sz="1100">
                <a:solidFill>
                  <a:srgbClr val="000000"/>
                </a:solidFill>
                <a:latin typeface="Arial"/>
                <a:ea typeface="Arial"/>
                <a:cs typeface="Arial"/>
                <a:sym typeface="Arial"/>
              </a:rPr>
              <a:t> Nalevingstests, productkenniscontroles.</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Door deze </a:t>
            </a:r>
            <a:r>
              <a:rPr b="1" lang="en-US" sz="1100">
                <a:solidFill>
                  <a:srgbClr val="000000"/>
                </a:solidFill>
                <a:latin typeface="Arial"/>
                <a:ea typeface="Arial"/>
                <a:cs typeface="Arial"/>
                <a:sym typeface="Arial"/>
              </a:rPr>
              <a:t>richtlijnen van de H5P Quiz tool te volgen</a:t>
            </a:r>
            <a:r>
              <a:rPr lang="en-US" sz="1100">
                <a:solidFill>
                  <a:srgbClr val="000000"/>
                </a:solidFill>
                <a:latin typeface="Arial"/>
                <a:ea typeface="Arial"/>
                <a:cs typeface="Arial"/>
                <a:sym typeface="Arial"/>
              </a:rPr>
              <a:t>, kun je boeiende, effectieve en interactieve beoordelingen maken voor leerlingen van alle niveaus. 🚀</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3408979d82a_0_2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33" name="Google Shape;233;g3408979d82a_0_2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Moodle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Een Moodle-quiz opzetten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1: Een nieuwe test toevoegen</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b="1" lang="en-US" sz="1100">
                <a:solidFill>
                  <a:srgbClr val="000000"/>
                </a:solidFill>
                <a:latin typeface="Arial"/>
                <a:ea typeface="Arial"/>
                <a:cs typeface="Arial"/>
                <a:sym typeface="Arial"/>
              </a:rPr>
              <a:t>Log in op Moodle </a:t>
            </a:r>
            <a:r>
              <a:rPr lang="en-US" sz="1100">
                <a:solidFill>
                  <a:srgbClr val="000000"/>
                </a:solidFill>
                <a:latin typeface="Arial"/>
                <a:ea typeface="Arial"/>
                <a:cs typeface="Arial"/>
                <a:sym typeface="Arial"/>
              </a:rPr>
              <a:t>en ga naar je cursus.</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b="1" lang="en-US" sz="1100">
                <a:solidFill>
                  <a:srgbClr val="000000"/>
                </a:solidFill>
                <a:latin typeface="Arial"/>
                <a:ea typeface="Arial"/>
                <a:cs typeface="Arial"/>
                <a:sym typeface="Arial"/>
              </a:rPr>
              <a:t>Zet bewerken aan </a:t>
            </a:r>
            <a:r>
              <a:rPr lang="en-US" sz="1100">
                <a:solidFill>
                  <a:srgbClr val="000000"/>
                </a:solidFill>
                <a:latin typeface="Arial"/>
                <a:ea typeface="Arial"/>
                <a:cs typeface="Arial"/>
                <a:sym typeface="Arial"/>
              </a:rPr>
              <a:t>(rechter bovenhoek).</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Klik op </a:t>
            </a:r>
            <a:r>
              <a:rPr b="1" lang="en-US" sz="1100">
                <a:solidFill>
                  <a:srgbClr val="000000"/>
                </a:solidFill>
                <a:latin typeface="Arial"/>
                <a:ea typeface="Arial"/>
                <a:cs typeface="Arial"/>
                <a:sym typeface="Arial"/>
              </a:rPr>
              <a:t>"Een activiteit of bron toevoegen" </a:t>
            </a:r>
            <a:r>
              <a:rPr lang="en-US" sz="1100">
                <a:solidFill>
                  <a:srgbClr val="000000"/>
                </a:solidFill>
                <a:latin typeface="Arial"/>
                <a:ea typeface="Arial"/>
                <a:cs typeface="Arial"/>
                <a:sym typeface="Arial"/>
              </a:rPr>
              <a:t>en selecteer </a:t>
            </a:r>
            <a:r>
              <a:rPr b="1" lang="en-US" sz="1100">
                <a:solidFill>
                  <a:srgbClr val="000000"/>
                </a:solidFill>
                <a:latin typeface="Arial"/>
                <a:ea typeface="Arial"/>
                <a:cs typeface="Arial"/>
                <a:sym typeface="Arial"/>
              </a:rPr>
              <a:t>"Een test"</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Geef je test een </a:t>
            </a:r>
            <a:r>
              <a:rPr b="1" lang="en-US" sz="1100">
                <a:solidFill>
                  <a:srgbClr val="000000"/>
                </a:solidFill>
                <a:latin typeface="Arial"/>
                <a:ea typeface="Arial"/>
                <a:cs typeface="Arial"/>
                <a:sym typeface="Arial"/>
              </a:rPr>
              <a:t>naam en een beschrijving </a:t>
            </a:r>
            <a:r>
              <a:rPr lang="en-US" sz="1100">
                <a:solidFill>
                  <a:srgbClr val="000000"/>
                </a:solidFill>
                <a:latin typeface="Arial"/>
                <a:ea typeface="Arial"/>
                <a:cs typeface="Arial"/>
                <a:sym typeface="Arial"/>
              </a:rPr>
              <a:t>(bv. instructies voor leerlingen).</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Configureer </a:t>
            </a:r>
            <a:r>
              <a:rPr b="1" lang="en-US" sz="1100">
                <a:solidFill>
                  <a:srgbClr val="000000"/>
                </a:solidFill>
                <a:latin typeface="Arial"/>
                <a:ea typeface="Arial"/>
                <a:cs typeface="Arial"/>
                <a:sym typeface="Arial"/>
              </a:rPr>
              <a:t>de instellingen voor timing, cijfers en pogingen </a:t>
            </a:r>
            <a:r>
              <a:rPr lang="en-US" sz="1100">
                <a:solidFill>
                  <a:srgbClr val="000000"/>
                </a:solidFill>
                <a:latin typeface="Arial"/>
                <a:ea typeface="Arial"/>
                <a:cs typeface="Arial"/>
                <a:sym typeface="Arial"/>
              </a:rPr>
              <a:t>(zie hieronder).</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Instellingen voor de test configureren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Timing</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Stel begin- en einddatum in </a:t>
            </a:r>
            <a:r>
              <a:rPr lang="en-US" sz="1100">
                <a:solidFill>
                  <a:srgbClr val="000000"/>
                </a:solidFill>
                <a:latin typeface="Arial"/>
                <a:ea typeface="Arial"/>
                <a:cs typeface="Arial"/>
                <a:sym typeface="Arial"/>
              </a:rPr>
              <a:t>voor de beschikbaarheid van de test.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Tijdslimiet </a:t>
            </a:r>
            <a:r>
              <a:rPr lang="en-US" sz="1100">
                <a:solidFill>
                  <a:srgbClr val="000000"/>
                </a:solidFill>
                <a:latin typeface="Arial"/>
                <a:ea typeface="Arial"/>
                <a:cs typeface="Arial"/>
                <a:sym typeface="Arial"/>
              </a:rPr>
              <a:t>(optioneel) om te bepalen hoe lang de leerlingen de test moeten afwerken.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Automatisch inleveren </a:t>
            </a:r>
            <a:r>
              <a:rPr lang="en-US" sz="1100">
                <a:solidFill>
                  <a:srgbClr val="000000"/>
                </a:solidFill>
                <a:latin typeface="Arial"/>
                <a:ea typeface="Arial"/>
                <a:cs typeface="Arial"/>
                <a:sym typeface="Arial"/>
              </a:rPr>
              <a:t>als de tijd verstreken is of leerlingen handmatig laten inleveren.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Pogingen en cijfers</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 Enkele of meerdere pogingen </a:t>
            </a:r>
            <a:r>
              <a:rPr lang="en-US" sz="1100">
                <a:solidFill>
                  <a:srgbClr val="000000"/>
                </a:solidFill>
                <a:latin typeface="Arial"/>
                <a:ea typeface="Arial"/>
                <a:cs typeface="Arial"/>
                <a:sym typeface="Arial"/>
              </a:rPr>
              <a:t>(kies hoeveel pogingen de leerlingen krijgen).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Beoordelingsmethode:</a:t>
            </a:r>
            <a:r>
              <a:rPr lang="en-US" sz="1100">
                <a:solidFill>
                  <a:srgbClr val="000000"/>
                </a:solidFill>
                <a:latin typeface="Arial"/>
                <a:ea typeface="Arial"/>
                <a:cs typeface="Arial"/>
                <a:sym typeface="Arial"/>
              </a:rPr>
              <a:t> Hoogste, gemiddelde, eerste of laatste poging.</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Schud vragen en antwoorden </a:t>
            </a:r>
            <a:r>
              <a:rPr lang="en-US" sz="1100">
                <a:solidFill>
                  <a:srgbClr val="000000"/>
                </a:solidFill>
                <a:latin typeface="Arial"/>
                <a:ea typeface="Arial"/>
                <a:cs typeface="Arial"/>
                <a:sym typeface="Arial"/>
              </a:rPr>
              <a:t>voor unieke toetsen per leerling.</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Beoordelingsopties (feedbackinstellingen)</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Bepaal wanneer leerlingen </a:t>
            </a:r>
            <a:r>
              <a:rPr b="1" lang="en-US" sz="1100">
                <a:solidFill>
                  <a:srgbClr val="000000"/>
                </a:solidFill>
                <a:latin typeface="Arial"/>
                <a:ea typeface="Arial"/>
                <a:cs typeface="Arial"/>
                <a:sym typeface="Arial"/>
              </a:rPr>
              <a:t>cijfers, juiste antwoorden en feedback </a:t>
            </a:r>
            <a:r>
              <a:rPr lang="en-US" sz="1100">
                <a:solidFill>
                  <a:srgbClr val="000000"/>
                </a:solidFill>
                <a:latin typeface="Arial"/>
                <a:ea typeface="Arial"/>
                <a:cs typeface="Arial"/>
                <a:sym typeface="Arial"/>
              </a:rPr>
              <a:t>te zien krijgen (onmiddellijk, na een poging of na het sluiten van de test).</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pic>
        <p:nvPicPr>
          <p:cNvPr id="234" name="Google Shape;234;g3408979d82a_0_21"/>
          <p:cNvPicPr preferRelativeResize="0"/>
          <p:nvPr/>
        </p:nvPicPr>
        <p:blipFill rotWithShape="1">
          <a:blip r:embed="rId3">
            <a:alphaModFix/>
          </a:blip>
          <a:srcRect b="0" l="0" r="0" t="0"/>
          <a:stretch/>
        </p:blipFill>
        <p:spPr>
          <a:xfrm>
            <a:off x="7214783" y="1156625"/>
            <a:ext cx="4103875" cy="30739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3408979d82a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41" name="Google Shape;241;g3408979d82a_0_44"/>
          <p:cNvSpPr txBox="1"/>
          <p:nvPr>
            <p:ph idx="1" type="body"/>
          </p:nvPr>
        </p:nvSpPr>
        <p:spPr>
          <a:xfrm>
            <a:off x="97973" y="881750"/>
            <a:ext cx="54078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Moodle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Vragen toevoegen aan de test</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1: Open de quiz editor</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Klik op de naam van de test en selecteer </a:t>
            </a:r>
            <a:r>
              <a:rPr b="1" lang="en-US" sz="1100">
                <a:solidFill>
                  <a:srgbClr val="000000"/>
                </a:solidFill>
                <a:latin typeface="Arial"/>
                <a:ea typeface="Arial"/>
                <a:cs typeface="Arial"/>
                <a:sym typeface="Arial"/>
              </a:rPr>
              <a:t>"Test bewerken"</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Klik op </a:t>
            </a:r>
            <a:r>
              <a:rPr b="1" lang="en-US" sz="1100">
                <a:solidFill>
                  <a:srgbClr val="000000"/>
                </a:solidFill>
                <a:latin typeface="Arial"/>
                <a:ea typeface="Arial"/>
                <a:cs typeface="Arial"/>
                <a:sym typeface="Arial"/>
              </a:rPr>
              <a:t>"Toevoegen" → "Een nieuwe vraag" </a:t>
            </a:r>
            <a:r>
              <a:rPr lang="en-US" sz="1100">
                <a:solidFill>
                  <a:srgbClr val="000000"/>
                </a:solidFill>
                <a:latin typeface="Arial"/>
                <a:ea typeface="Arial"/>
                <a:cs typeface="Arial"/>
                <a:sym typeface="Arial"/>
              </a:rPr>
              <a:t>om een vraag te creëren.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2: Kies een vraagtype</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Moodle biedt verschillende vraagtypes aan, waaronder:</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Meerkeuze (MCQ) </a:t>
            </a:r>
            <a:r>
              <a:rPr lang="en-US" sz="1100">
                <a:solidFill>
                  <a:srgbClr val="000000"/>
                </a:solidFill>
                <a:latin typeface="Arial"/>
                <a:ea typeface="Arial"/>
                <a:cs typeface="Arial"/>
                <a:sym typeface="Arial"/>
              </a:rPr>
              <a:t>- Enkelvoudige of meervoudige juiste antwoorden.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Waar/Onwaar </a:t>
            </a:r>
            <a:r>
              <a:rPr lang="en-US" sz="1100">
                <a:solidFill>
                  <a:srgbClr val="000000"/>
                </a:solidFill>
                <a:latin typeface="Arial"/>
                <a:ea typeface="Arial"/>
                <a:cs typeface="Arial"/>
                <a:sym typeface="Arial"/>
              </a:rPr>
              <a:t>- Eenvoudige binaire keuze.</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Kort antwoord </a:t>
            </a:r>
            <a:r>
              <a:rPr lang="en-US" sz="1100">
                <a:solidFill>
                  <a:srgbClr val="000000"/>
                </a:solidFill>
                <a:latin typeface="Arial"/>
                <a:ea typeface="Arial"/>
                <a:cs typeface="Arial"/>
                <a:sym typeface="Arial"/>
              </a:rPr>
              <a:t>- Studenten typen een kort antwoord.</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Matching </a:t>
            </a:r>
            <a:r>
              <a:rPr lang="en-US" sz="1100">
                <a:solidFill>
                  <a:srgbClr val="000000"/>
                </a:solidFill>
                <a:latin typeface="Arial"/>
                <a:ea typeface="Arial"/>
                <a:cs typeface="Arial"/>
                <a:sym typeface="Arial"/>
              </a:rPr>
              <a:t>- Items in twee kolommen met elkaar vergelijken.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Numeriek </a:t>
            </a:r>
            <a:r>
              <a:rPr lang="en-US" sz="1100">
                <a:solidFill>
                  <a:srgbClr val="000000"/>
                </a:solidFill>
                <a:latin typeface="Arial"/>
                <a:ea typeface="Arial"/>
                <a:cs typeface="Arial"/>
                <a:sym typeface="Arial"/>
              </a:rPr>
              <a:t>- Op wiskunde gebaseerd antwoord met exacte of bereikwaarden.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S</a:t>
            </a:r>
            <a:r>
              <a:rPr b="1" lang="en-US" sz="1100">
                <a:solidFill>
                  <a:srgbClr val="000000"/>
                </a:solidFill>
                <a:latin typeface="Arial"/>
                <a:ea typeface="Arial"/>
                <a:cs typeface="Arial"/>
                <a:sym typeface="Arial"/>
              </a:rPr>
              <a:t>lepen en neerzetten </a:t>
            </a:r>
            <a:r>
              <a:rPr lang="en-US" sz="1100">
                <a:solidFill>
                  <a:srgbClr val="000000"/>
                </a:solidFill>
                <a:latin typeface="Arial"/>
                <a:ea typeface="Arial"/>
                <a:cs typeface="Arial"/>
                <a:sym typeface="Arial"/>
              </a:rPr>
              <a:t>- Elementen in de juiste categorieën of volgorde sorteren.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Essay </a:t>
            </a:r>
            <a:r>
              <a:rPr lang="en-US" sz="1100">
                <a:solidFill>
                  <a:srgbClr val="000000"/>
                </a:solidFill>
                <a:latin typeface="Arial"/>
                <a:ea typeface="Arial"/>
                <a:cs typeface="Arial"/>
                <a:sym typeface="Arial"/>
              </a:rPr>
              <a:t>- Antwoorden met handmatige beoordeling.</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3: Effectieve vragen maken</a:t>
            </a:r>
            <a:endParaRPr b="1" sz="1100">
              <a:solidFill>
                <a:srgbClr val="000000"/>
              </a:solidFill>
              <a:latin typeface="Arial"/>
              <a:ea typeface="Arial"/>
              <a:cs typeface="Arial"/>
              <a:sym typeface="Arial"/>
            </a:endParaRPr>
          </a:p>
          <a:p>
            <a:pPr indent="0" lvl="0" marL="0" rtl="0" algn="l">
              <a:lnSpc>
                <a:spcPct val="115000"/>
              </a:lnSpc>
              <a:spcBef>
                <a:spcPts val="1100"/>
              </a:spcBef>
              <a:spcAft>
                <a:spcPts val="0"/>
              </a:spcAft>
              <a:buSzPts val="2200"/>
              <a:buNone/>
            </a:pPr>
            <a:r>
              <a:rPr b="1" lang="en-US" sz="1000">
                <a:solidFill>
                  <a:srgbClr val="000000"/>
                </a:solidFill>
                <a:latin typeface="Arial"/>
                <a:ea typeface="Arial"/>
                <a:cs typeface="Arial"/>
                <a:sym typeface="Arial"/>
              </a:rPr>
              <a:t>Meerkeuzevragen (MCQ)</a:t>
            </a:r>
            <a:endParaRPr b="1"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Geef </a:t>
            </a:r>
            <a:r>
              <a:rPr b="1" lang="en-US" sz="1100">
                <a:solidFill>
                  <a:srgbClr val="000000"/>
                </a:solidFill>
                <a:latin typeface="Arial"/>
                <a:ea typeface="Arial"/>
                <a:cs typeface="Arial"/>
                <a:sym typeface="Arial"/>
              </a:rPr>
              <a:t>duidelijke antwoordkeuzen </a:t>
            </a:r>
            <a:r>
              <a:rPr lang="en-US" sz="1100">
                <a:solidFill>
                  <a:srgbClr val="000000"/>
                </a:solidFill>
                <a:latin typeface="Arial"/>
                <a:ea typeface="Arial"/>
                <a:cs typeface="Arial"/>
                <a:sym typeface="Arial"/>
              </a:rPr>
              <a:t>met slechts één beste antwoord (of meerdere indien nodig).</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Vermijd </a:t>
            </a:r>
            <a:r>
              <a:rPr b="1" lang="en-US" sz="1100">
                <a:solidFill>
                  <a:srgbClr val="000000"/>
                </a:solidFill>
                <a:latin typeface="Arial"/>
                <a:ea typeface="Arial"/>
                <a:cs typeface="Arial"/>
                <a:sym typeface="Arial"/>
              </a:rPr>
              <a:t>lastige formuleringen </a:t>
            </a:r>
            <a:r>
              <a:rPr lang="en-US" sz="1100">
                <a:solidFill>
                  <a:srgbClr val="000000"/>
                </a:solidFill>
                <a:latin typeface="Arial"/>
                <a:ea typeface="Arial"/>
                <a:cs typeface="Arial"/>
                <a:sym typeface="Arial"/>
              </a:rPr>
              <a:t>of ontkenningen zoals "Wat is NIET...".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Gebruik </a:t>
            </a:r>
            <a:r>
              <a:rPr b="1" lang="en-US" sz="1100">
                <a:solidFill>
                  <a:srgbClr val="000000"/>
                </a:solidFill>
                <a:latin typeface="Arial"/>
                <a:ea typeface="Arial"/>
                <a:cs typeface="Arial"/>
                <a:sym typeface="Arial"/>
              </a:rPr>
              <a:t>een willekeurige antwoordvolgorde </a:t>
            </a:r>
            <a:r>
              <a:rPr lang="en-US" sz="1100">
                <a:solidFill>
                  <a:srgbClr val="000000"/>
                </a:solidFill>
                <a:latin typeface="Arial"/>
                <a:ea typeface="Arial"/>
                <a:cs typeface="Arial"/>
                <a:sym typeface="Arial"/>
              </a:rPr>
              <a:t>om uit het hoofd leren te voorkomen.</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
        <p:nvSpPr>
          <p:cNvPr id="242" name="Google Shape;242;g3408979d82a_0_44"/>
          <p:cNvSpPr txBox="1"/>
          <p:nvPr>
            <p:ph idx="1" type="body"/>
          </p:nvPr>
        </p:nvSpPr>
        <p:spPr>
          <a:xfrm>
            <a:off x="5984498" y="943675"/>
            <a:ext cx="5407800" cy="5870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
              </a:spcBef>
              <a:spcAft>
                <a:spcPts val="0"/>
              </a:spcAft>
              <a:buSzPts val="2200"/>
              <a:buNone/>
            </a:pPr>
            <a:r>
              <a:rPr b="1" lang="en-US" sz="1100">
                <a:solidFill>
                  <a:srgbClr val="000000"/>
                </a:solidFill>
                <a:latin typeface="Arial"/>
                <a:ea typeface="Arial"/>
                <a:cs typeface="Arial"/>
                <a:sym typeface="Arial"/>
              </a:rPr>
              <a:t>Voorbeeld:</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"Wat is de hoofdstad van Frankrijk?"</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Berlijn</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[Parijs</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Rome</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Waar/Onwaar vragen</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Houd uitspraken </a:t>
            </a:r>
            <a:r>
              <a:rPr b="1" lang="en-US" sz="1100">
                <a:solidFill>
                  <a:srgbClr val="000000"/>
                </a:solidFill>
                <a:latin typeface="Arial"/>
                <a:ea typeface="Arial"/>
                <a:cs typeface="Arial"/>
                <a:sym typeface="Arial"/>
              </a:rPr>
              <a:t>feitelijk en ondubbelzinnig</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Vermijd lastige absoluutheden zoals </a:t>
            </a:r>
            <a:r>
              <a:rPr b="1" lang="en-US" sz="1100">
                <a:solidFill>
                  <a:srgbClr val="000000"/>
                </a:solidFill>
                <a:latin typeface="Arial"/>
                <a:ea typeface="Arial"/>
                <a:cs typeface="Arial"/>
                <a:sym typeface="Arial"/>
              </a:rPr>
              <a:t>"altijd" en "nooit"</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100">
                <a:solidFill>
                  <a:srgbClr val="000000"/>
                </a:solidFill>
                <a:latin typeface="Arial"/>
                <a:ea typeface="Arial"/>
                <a:cs typeface="Arial"/>
                <a:sym typeface="Arial"/>
              </a:rPr>
              <a:t>Voorbeeld:</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"Water kookt bij 100°C op zeeniveau."</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[Waar</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Kort antwoord vragen</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Laat </a:t>
            </a:r>
            <a:r>
              <a:rPr b="1" lang="en-US" sz="1100">
                <a:solidFill>
                  <a:srgbClr val="000000"/>
                </a:solidFill>
                <a:latin typeface="Arial"/>
                <a:ea typeface="Arial"/>
                <a:cs typeface="Arial"/>
                <a:sym typeface="Arial"/>
              </a:rPr>
              <a:t>meerdere juiste variaties </a:t>
            </a:r>
            <a:r>
              <a:rPr lang="en-US" sz="1100">
                <a:solidFill>
                  <a:srgbClr val="000000"/>
                </a:solidFill>
                <a:latin typeface="Arial"/>
                <a:ea typeface="Arial"/>
                <a:cs typeface="Arial"/>
                <a:sym typeface="Arial"/>
              </a:rPr>
              <a:t>toe (bijv. "kleur" en "kleur").</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Wees hoofdlettergevoelig </a:t>
            </a:r>
            <a:r>
              <a:rPr b="1" lang="en-US" sz="1100">
                <a:solidFill>
                  <a:srgbClr val="000000"/>
                </a:solidFill>
                <a:latin typeface="Arial"/>
                <a:ea typeface="Arial"/>
                <a:cs typeface="Arial"/>
                <a:sym typeface="Arial"/>
              </a:rPr>
              <a:t>als dat nodig is</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100">
                <a:solidFill>
                  <a:srgbClr val="000000"/>
                </a:solidFill>
                <a:latin typeface="Arial"/>
                <a:ea typeface="Arial"/>
                <a:cs typeface="Arial"/>
                <a:sym typeface="Arial"/>
              </a:rPr>
              <a:t>Voorbeeld:</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"Wat is het chemische symbool voor goud?"</a:t>
            </a:r>
            <a:br>
              <a:rPr i="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Juist antwoord: </a:t>
            </a:r>
            <a:r>
              <a:rPr b="1" lang="en-US" sz="1100">
                <a:solidFill>
                  <a:srgbClr val="000000"/>
                </a:solidFill>
                <a:latin typeface="Arial"/>
                <a:ea typeface="Arial"/>
                <a:cs typeface="Arial"/>
                <a:sym typeface="Arial"/>
              </a:rPr>
              <a:t>Au</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Slepen en neerzetten van vragen</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Gebruik </a:t>
            </a:r>
            <a:r>
              <a:rPr b="1" lang="en-US" sz="1100">
                <a:solidFill>
                  <a:srgbClr val="000000"/>
                </a:solidFill>
                <a:latin typeface="Arial"/>
                <a:ea typeface="Arial"/>
                <a:cs typeface="Arial"/>
                <a:sym typeface="Arial"/>
              </a:rPr>
              <a:t>duidelijke categorieën </a:t>
            </a:r>
            <a:r>
              <a:rPr lang="en-US" sz="1100">
                <a:solidFill>
                  <a:srgbClr val="000000"/>
                </a:solidFill>
                <a:latin typeface="Arial"/>
                <a:ea typeface="Arial"/>
                <a:cs typeface="Arial"/>
                <a:sym typeface="Arial"/>
              </a:rPr>
              <a:t>om verwarring te voorkomen.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Beperk elementen tot </a:t>
            </a:r>
            <a:r>
              <a:rPr b="1" lang="en-US" sz="1100">
                <a:solidFill>
                  <a:srgbClr val="000000"/>
                </a:solidFill>
                <a:latin typeface="Arial"/>
                <a:ea typeface="Arial"/>
                <a:cs typeface="Arial"/>
                <a:sym typeface="Arial"/>
              </a:rPr>
              <a:t>5-7 items </a:t>
            </a:r>
            <a:r>
              <a:rPr lang="en-US" sz="1100">
                <a:solidFill>
                  <a:srgbClr val="000000"/>
                </a:solidFill>
                <a:latin typeface="Arial"/>
                <a:ea typeface="Arial"/>
                <a:cs typeface="Arial"/>
                <a:sym typeface="Arial"/>
              </a:rPr>
              <a:t>voor de leesbaarheid.</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100">
                <a:solidFill>
                  <a:srgbClr val="000000"/>
                </a:solidFill>
                <a:latin typeface="Arial"/>
                <a:ea typeface="Arial"/>
                <a:cs typeface="Arial"/>
                <a:sym typeface="Arial"/>
              </a:rPr>
              <a:t>Voorbeeld: </a:t>
            </a:r>
            <a:r>
              <a:rPr i="1" lang="en-US" sz="1100">
                <a:solidFill>
                  <a:srgbClr val="000000"/>
                </a:solidFill>
                <a:latin typeface="Arial"/>
                <a:ea typeface="Arial"/>
                <a:cs typeface="Arial"/>
                <a:sym typeface="Arial"/>
              </a:rPr>
              <a:t>Sorteer de volgende dieren in Zoogdieren en Vogels:</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Zoogdieren:</a:t>
            </a:r>
            <a:r>
              <a:rPr lang="en-US" sz="1100">
                <a:solidFill>
                  <a:srgbClr val="000000"/>
                </a:solidFill>
                <a:latin typeface="Arial"/>
                <a:ea typeface="Arial"/>
                <a:cs typeface="Arial"/>
                <a:sym typeface="Arial"/>
              </a:rPr>
              <a:t> Leeuw, Dolfijn, Olifant</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Vogels:</a:t>
            </a:r>
            <a:r>
              <a:rPr lang="en-US" sz="1100">
                <a:solidFill>
                  <a:srgbClr val="000000"/>
                </a:solidFill>
                <a:latin typeface="Arial"/>
                <a:ea typeface="Arial"/>
                <a:cs typeface="Arial"/>
                <a:sym typeface="Arial"/>
              </a:rPr>
              <a:t> Adelaar, Papegaai, Pinguïn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marR="0" rtl="0" algn="ctr">
              <a:lnSpc>
                <a:spcPct val="100000"/>
              </a:lnSpc>
              <a:spcBef>
                <a:spcPts val="100"/>
              </a:spcBef>
              <a:spcAft>
                <a:spcPts val="100"/>
              </a:spcAft>
              <a:buSzPts val="2200"/>
              <a:buNone/>
            </a:pPr>
            <a:r>
              <a:t/>
            </a:r>
            <a:endParaRPr b="1" sz="31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408979d82a_0_5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49" name="Google Shape;249;g3408979d82a_0_5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Moodle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Betrokkenheid bij de test verbeteren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Gebruik afbeeldingen, video's en audio </a:t>
            </a:r>
            <a:r>
              <a:rPr lang="en-US" sz="1100">
                <a:solidFill>
                  <a:srgbClr val="000000"/>
                </a:solidFill>
                <a:latin typeface="Arial"/>
                <a:ea typeface="Arial"/>
                <a:cs typeface="Arial"/>
                <a:sym typeface="Arial"/>
              </a:rPr>
              <a:t>voor interactieve vragen.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Geef onmiddellijk feedback </a:t>
            </a:r>
            <a:r>
              <a:rPr lang="en-US" sz="1100">
                <a:solidFill>
                  <a:srgbClr val="000000"/>
                </a:solidFill>
                <a:latin typeface="Arial"/>
                <a:ea typeface="Arial"/>
                <a:cs typeface="Arial"/>
                <a:sym typeface="Arial"/>
              </a:rPr>
              <a:t>voor formatieve evaluatie.</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Schuif de volgorde van vragen </a:t>
            </a:r>
            <a:r>
              <a:rPr lang="en-US" sz="1100">
                <a:solidFill>
                  <a:srgbClr val="000000"/>
                </a:solidFill>
                <a:latin typeface="Arial"/>
                <a:ea typeface="Arial"/>
                <a:cs typeface="Arial"/>
                <a:sym typeface="Arial"/>
              </a:rPr>
              <a:t>om de integriteit van de test te waarborgen.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Gebruik hints en feedbackberichten </a:t>
            </a:r>
            <a:r>
              <a:rPr lang="en-US" sz="1100">
                <a:solidFill>
                  <a:srgbClr val="000000"/>
                </a:solidFill>
                <a:latin typeface="Arial"/>
                <a:ea typeface="Arial"/>
                <a:cs typeface="Arial"/>
                <a:sym typeface="Arial"/>
              </a:rPr>
              <a:t>om het leren te ondersteunen.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Testen en publiceren van de test</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Bekijk de test </a:t>
            </a:r>
            <a:r>
              <a:rPr lang="en-US" sz="1100">
                <a:solidFill>
                  <a:srgbClr val="000000"/>
                </a:solidFill>
                <a:latin typeface="Arial"/>
                <a:ea typeface="Arial"/>
                <a:cs typeface="Arial"/>
                <a:sym typeface="Arial"/>
              </a:rPr>
              <a:t>voordat je hem beschikbaar maakt.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Pas </a:t>
            </a:r>
            <a:r>
              <a:rPr b="1" lang="en-US" sz="1100">
                <a:solidFill>
                  <a:srgbClr val="000000"/>
                </a:solidFill>
                <a:latin typeface="Arial"/>
                <a:ea typeface="Arial"/>
                <a:cs typeface="Arial"/>
                <a:sym typeface="Arial"/>
              </a:rPr>
              <a:t>de instellingen voor scores en feedback </a:t>
            </a:r>
            <a:r>
              <a:rPr lang="en-US" sz="1100">
                <a:solidFill>
                  <a:srgbClr val="000000"/>
                </a:solidFill>
                <a:latin typeface="Arial"/>
                <a:ea typeface="Arial"/>
                <a:cs typeface="Arial"/>
                <a:sym typeface="Arial"/>
              </a:rPr>
              <a:t>aan (bv. automatisch nakijken of handmatig nakijken).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Publiceer de test </a:t>
            </a:r>
            <a:r>
              <a:rPr lang="en-US" sz="1100">
                <a:solidFill>
                  <a:srgbClr val="000000"/>
                </a:solidFill>
                <a:latin typeface="Arial"/>
                <a:ea typeface="Arial"/>
                <a:cs typeface="Arial"/>
                <a:sym typeface="Arial"/>
              </a:rPr>
              <a:t>en stel de beschikbaarheidsdata in.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Gebruik </a:t>
            </a:r>
            <a:r>
              <a:rPr b="1" lang="en-US" sz="1100">
                <a:solidFill>
                  <a:srgbClr val="000000"/>
                </a:solidFill>
                <a:latin typeface="Arial"/>
                <a:ea typeface="Arial"/>
                <a:cs typeface="Arial"/>
                <a:sym typeface="Arial"/>
              </a:rPr>
              <a:t>Moodle Rapporten &amp; Analytics </a:t>
            </a:r>
            <a:r>
              <a:rPr lang="en-US" sz="1100">
                <a:solidFill>
                  <a:srgbClr val="000000"/>
                </a:solidFill>
                <a:latin typeface="Arial"/>
                <a:ea typeface="Arial"/>
                <a:cs typeface="Arial"/>
                <a:sym typeface="Arial"/>
              </a:rPr>
              <a:t>om de prestaties van de leerlingen te volgen.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6. Voorbeeldgebruik</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Basisschool:</a:t>
            </a:r>
            <a:r>
              <a:rPr lang="en-US" sz="1100">
                <a:solidFill>
                  <a:srgbClr val="000000"/>
                </a:solidFill>
                <a:latin typeface="Arial"/>
                <a:ea typeface="Arial"/>
                <a:cs typeface="Arial"/>
                <a:sym typeface="Arial"/>
              </a:rPr>
              <a:t> Spellingtoetsen, rekenoefeningen, eenvoudige wetenschapsquizzen.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Middelbare school:</a:t>
            </a:r>
            <a:r>
              <a:rPr lang="en-US" sz="1100">
                <a:solidFill>
                  <a:srgbClr val="000000"/>
                </a:solidFill>
                <a:latin typeface="Arial"/>
                <a:ea typeface="Arial"/>
                <a:cs typeface="Arial"/>
                <a:sym typeface="Arial"/>
              </a:rPr>
              <a:t> Geschiedenis tijdlijnen, natuurkunde berekeningen, grammatica beoordelingen.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Hoger onderwijs:</a:t>
            </a:r>
            <a:r>
              <a:rPr lang="en-US" sz="1100">
                <a:solidFill>
                  <a:srgbClr val="000000"/>
                </a:solidFill>
                <a:latin typeface="Arial"/>
                <a:ea typeface="Arial"/>
                <a:cs typeface="Arial"/>
                <a:sym typeface="Arial"/>
              </a:rPr>
              <a:t> Case studies, korte antwoorden op basis van onderzoek.</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Bedrijfsopleidingen:</a:t>
            </a:r>
            <a:r>
              <a:rPr lang="en-US" sz="1100">
                <a:solidFill>
                  <a:srgbClr val="000000"/>
                </a:solidFill>
                <a:latin typeface="Arial"/>
                <a:ea typeface="Arial"/>
                <a:cs typeface="Arial"/>
                <a:sym typeface="Arial"/>
              </a:rPr>
              <a:t> Nalevingstests, industriecertificeringsexamens.</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Door deze </a:t>
            </a:r>
            <a:r>
              <a:rPr b="1" lang="en-US" sz="1100">
                <a:solidFill>
                  <a:srgbClr val="000000"/>
                </a:solidFill>
                <a:latin typeface="Arial"/>
                <a:ea typeface="Arial"/>
                <a:cs typeface="Arial"/>
                <a:sym typeface="Arial"/>
              </a:rPr>
              <a:t>richtlijnen van het Moodle Quiz Tool te volgen</a:t>
            </a:r>
            <a:r>
              <a:rPr lang="en-US" sz="1100">
                <a:solidFill>
                  <a:srgbClr val="000000"/>
                </a:solidFill>
                <a:latin typeface="Arial"/>
                <a:ea typeface="Arial"/>
                <a:cs typeface="Arial"/>
                <a:sym typeface="Arial"/>
              </a:rPr>
              <a:t>, kunnen leerkrachten </a:t>
            </a:r>
            <a:r>
              <a:rPr b="1" lang="en-US" sz="1100">
                <a:solidFill>
                  <a:srgbClr val="000000"/>
                </a:solidFill>
                <a:latin typeface="Arial"/>
                <a:ea typeface="Arial"/>
                <a:cs typeface="Arial"/>
                <a:sym typeface="Arial"/>
              </a:rPr>
              <a:t>boeiende, doeltreffende en aangepaste beoordelingen </a:t>
            </a:r>
            <a:r>
              <a:rPr lang="en-US" sz="1100">
                <a:solidFill>
                  <a:srgbClr val="000000"/>
                </a:solidFill>
                <a:latin typeface="Arial"/>
                <a:ea typeface="Arial"/>
                <a:cs typeface="Arial"/>
                <a:sym typeface="Arial"/>
              </a:rPr>
              <a:t>maken die het leren van leerlingen bevorderen. 🚀</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3441028e5a5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hulpmiddel</a:t>
            </a:r>
            <a:endParaRPr/>
          </a:p>
        </p:txBody>
      </p:sp>
      <p:sp>
        <p:nvSpPr>
          <p:cNvPr id="256" name="Google Shape;256;g3441028e5a5_0_5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59"/>
                  </a:ext>
                </a:extLst>
              </a:rPr>
              <a:t>Ontwerp een quiz van 5 vragen </a:t>
            </a:r>
            <a:r>
              <a:rPr lang="en-US" sz="3100">
                <a:extLst>
                  <a:ext uri="http://customooxmlschemas.google.com/">
                    <go:slidesCustomData xmlns:go="http://customooxmlschemas.google.com/" textRoundtripDataId="60"/>
                  </a:ext>
                </a:extLst>
              </a:rPr>
              <a:t>over een informaticaonderwerp (bv. "Inleiding tot algoritmen") </a:t>
            </a:r>
            <a:r>
              <a:rPr b="1" lang="en-US" sz="3100">
                <a:extLst>
                  <a:ext uri="http://customooxmlschemas.google.com/">
                    <go:slidesCustomData xmlns:go="http://customooxmlschemas.google.com/" textRoundtripDataId="61"/>
                  </a:ext>
                </a:extLst>
              </a:rPr>
              <a:t>met H5P</a:t>
            </a:r>
            <a:r>
              <a:rPr lang="en-US" sz="3100">
                <a:extLst>
                  <a:ext uri="http://customooxmlschemas.google.com/">
                    <go:slidesCustomData xmlns:go="http://customooxmlschemas.google.com/" textRoundtripDataId="62"/>
                  </a:ext>
                </a:extLst>
              </a:rPr>
              <a:t>.</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63"/>
                  </a:ext>
                </a:extLst>
              </a:rPr>
              <a:t>Test elkaars quizzen en </a:t>
            </a:r>
            <a:r>
              <a:rPr b="1" lang="en-US" sz="3100">
                <a:extLst>
                  <a:ext uri="http://customooxmlschemas.google.com/">
                    <go:slidesCustomData xmlns:go="http://customooxmlschemas.google.com/" textRoundtripDataId="64"/>
                  </a:ext>
                </a:extLst>
              </a:rPr>
              <a:t>geef feedback </a:t>
            </a:r>
            <a:r>
              <a:rPr lang="en-US" sz="3100">
                <a:extLst>
                  <a:ext uri="http://customooxmlschemas.google.com/">
                    <go:slidesCustomData xmlns:go="http://customooxmlschemas.google.com/" textRoundtripDataId="65"/>
                  </a:ext>
                </a:extLst>
              </a:rPr>
              <a:t>in de discussiedraad. </a:t>
            </a:r>
            <a:endParaRPr sz="31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3441028e5a5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3: Beste praktijken en ervaringen delen</a:t>
            </a:r>
            <a:endParaRPr/>
          </a:p>
        </p:txBody>
      </p:sp>
      <p:sp>
        <p:nvSpPr>
          <p:cNvPr id="263" name="Google Shape;263;g3441028e5a5_0_2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45720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66"/>
                </a:ext>
              </a:extLst>
            </a:endParaRPr>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67"/>
                  </a:ext>
                </a:extLst>
              </a:rPr>
              <a:t>Deel voorbeelden van digitale hulpmiddelen </a:t>
            </a:r>
            <a:r>
              <a:rPr lang="en-US" sz="3100">
                <a:extLst>
                  <a:ext uri="http://customooxmlschemas.google.com/">
                    <go:slidesCustomData xmlns:go="http://customooxmlschemas.google.com/" textRoundtripDataId="68"/>
                  </a:ext>
                </a:extLst>
              </a:rPr>
              <a:t>die u met succes hebt gebruikt in uw klaslokalen.</a:t>
            </a:r>
            <a:endParaRPr sz="3100"/>
          </a:p>
          <a:p>
            <a:pPr indent="0" lvl="0" marL="0" marR="0" rtl="0" algn="l">
              <a:lnSpc>
                <a:spcPct val="90000"/>
              </a:lnSpc>
              <a:spcBef>
                <a:spcPts val="1000"/>
              </a:spcBef>
              <a:spcAft>
                <a:spcPts val="0"/>
              </a:spcAft>
              <a:buSzPts val="2200"/>
              <a:buNone/>
            </a:pPr>
            <a:r>
              <a:t/>
            </a:r>
            <a:endParaRPr b="1" sz="3100"/>
          </a:p>
          <a:p>
            <a:pPr indent="-425450" lvl="0" marL="914400" marR="0" rtl="0" algn="l">
              <a:lnSpc>
                <a:spcPct val="90000"/>
              </a:lnSpc>
              <a:spcBef>
                <a:spcPts val="1000"/>
              </a:spcBef>
              <a:spcAft>
                <a:spcPts val="0"/>
              </a:spcAft>
              <a:buSzPts val="3100"/>
              <a:buChar char="•"/>
            </a:pPr>
            <a:r>
              <a:rPr b="1" lang="en-US" sz="3100"/>
              <a:t>Post je ervaringen </a:t>
            </a:r>
            <a:r>
              <a:rPr lang="en-US" sz="3100"/>
              <a:t>op het TINKER-discussiebord van de cursus.</a:t>
            </a:r>
            <a:endParaRPr sz="31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Huiswerk/extra taken</a:t>
            </a:r>
            <a:endParaRPr/>
          </a:p>
        </p:txBody>
      </p:sp>
      <p:sp>
        <p:nvSpPr>
          <p:cNvPr id="269" name="Google Shape;269;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368300" lvl="0" marL="457200" rtl="0" algn="l">
              <a:lnSpc>
                <a:spcPct val="90000"/>
              </a:lnSpc>
              <a:spcBef>
                <a:spcPts val="1000"/>
              </a:spcBef>
              <a:spcAft>
                <a:spcPts val="0"/>
              </a:spcAft>
              <a:buSzPts val="2200"/>
              <a:buChar char="•"/>
            </a:pPr>
            <a:r>
              <a:rPr b="1" lang="en-US"/>
              <a:t>Draag bij aan het TINKER-discussiebord:</a:t>
            </a:r>
            <a:r>
              <a:rPr lang="en-US"/>
              <a:t> Deel een voorbeeld van een digitaal hulpmiddel dat je in je klas hebt gebruikt en leg uit wat de impact ervan was op het leren van leerlingen.</a:t>
            </a:r>
            <a:endParaRPr/>
          </a:p>
          <a:p>
            <a:pPr indent="0" lvl="0" marL="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Verder oefenen:</a:t>
            </a:r>
            <a:r>
              <a:rPr lang="en-US"/>
              <a:t> Verken de TINKER website en maak een extra interactieve activiteit voor je leerlingen.</a:t>
            </a:r>
            <a:endParaRPr/>
          </a:p>
          <a:p>
            <a:pPr indent="-203200" lvl="0" marL="571500" rtl="0" algn="l">
              <a:lnSpc>
                <a:spcPct val="90000"/>
              </a:lnSpc>
              <a:spcBef>
                <a:spcPts val="1000"/>
              </a:spcBef>
              <a:spcAft>
                <a:spcPts val="0"/>
              </a:spcAft>
              <a:buSzPts val="2200"/>
              <a:buNone/>
            </a:pPr>
            <a:r>
              <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g3408979d82a_0_10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Aanvullende bronnen</a:t>
            </a:r>
            <a:endParaRPr/>
          </a:p>
        </p:txBody>
      </p:sp>
      <p:sp>
        <p:nvSpPr>
          <p:cNvPr id="275" name="Google Shape;275;g3408979d82a_0_10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1000"/>
              </a:spcBef>
              <a:spcAft>
                <a:spcPts val="0"/>
              </a:spcAft>
              <a:buSzPts val="2800"/>
              <a:buChar char="•"/>
            </a:pPr>
            <a:r>
              <a:rPr lang="en-US" sz="2800">
                <a:solidFill>
                  <a:srgbClr val="333333"/>
                </a:solidFill>
                <a:highlight>
                  <a:srgbClr val="FFFFFF"/>
                </a:highlight>
              </a:rPr>
              <a:t>Gilje, Ø. (2024). </a:t>
            </a:r>
            <a:r>
              <a:rPr b="1" lang="en-US" sz="2800">
                <a:solidFill>
                  <a:srgbClr val="333333"/>
                </a:solidFill>
                <a:highlight>
                  <a:srgbClr val="FFFFFF"/>
                </a:highlight>
              </a:rPr>
              <a:t>Digitale pedagogiek in onderwijskundige chronotopen - didactische keuzes voor onderwijzen, leren en beoordelen</a:t>
            </a:r>
            <a:r>
              <a:rPr lang="en-US" sz="2800">
                <a:solidFill>
                  <a:srgbClr val="333333"/>
                </a:solidFill>
                <a:highlight>
                  <a:srgbClr val="FFFFFF"/>
                </a:highlight>
              </a:rPr>
              <a:t>. </a:t>
            </a:r>
            <a:r>
              <a:rPr i="1" lang="en-US" sz="2800">
                <a:solidFill>
                  <a:srgbClr val="333333"/>
                </a:solidFill>
                <a:highlight>
                  <a:srgbClr val="FFFFFF"/>
                </a:highlight>
              </a:rPr>
              <a:t>Pedagogies: An International Journal</a:t>
            </a:r>
            <a:r>
              <a:rPr lang="en-US" sz="2800">
                <a:solidFill>
                  <a:srgbClr val="333333"/>
                </a:solidFill>
                <a:highlight>
                  <a:srgbClr val="FFFFFF"/>
                </a:highlight>
              </a:rPr>
              <a:t>, </a:t>
            </a:r>
            <a:r>
              <a:rPr i="1" lang="en-US" sz="2800">
                <a:solidFill>
                  <a:srgbClr val="333333"/>
                </a:solidFill>
                <a:highlight>
                  <a:srgbClr val="FFFFFF"/>
                </a:highlight>
              </a:rPr>
              <a:t>19</a:t>
            </a:r>
            <a:r>
              <a:rPr lang="en-US" sz="2800">
                <a:solidFill>
                  <a:srgbClr val="333333"/>
                </a:solidFill>
                <a:highlight>
                  <a:srgbClr val="FFFFFF"/>
                </a:highlight>
              </a:rPr>
              <a:t>(3), 439-455. </a:t>
            </a:r>
            <a:r>
              <a:rPr lang="en-US" sz="2800"/>
              <a:t>https://doi.org/10.1080/1554480X.2024.2379789.</a:t>
            </a:r>
            <a:endParaRPr sz="2800"/>
          </a:p>
          <a:p>
            <a:pPr indent="-406400" lvl="0" marL="457200" rtl="0" algn="l">
              <a:lnSpc>
                <a:spcPct val="90000"/>
              </a:lnSpc>
              <a:spcBef>
                <a:spcPts val="0"/>
              </a:spcBef>
              <a:spcAft>
                <a:spcPts val="0"/>
              </a:spcAft>
              <a:buSzPts val="2800"/>
              <a:buChar char="•"/>
            </a:pPr>
            <a:r>
              <a:rPr lang="en-US" sz="2800"/>
              <a:t>Abid Haleem, Mohd Javaid, Mohd Asim Qadri, Rajiv Suman, </a:t>
            </a:r>
            <a:r>
              <a:rPr b="1" lang="en-US" sz="2800"/>
              <a:t>Understanding the role of digital technologies in education: A review, Sustainable Operations and Computers</a:t>
            </a:r>
            <a:r>
              <a:rPr lang="en-US" sz="2800"/>
              <a:t>, Volume 3, 2022, Pages 275-285, ISSN 2666-4127, https://doi.org/10.1016/j.susoc.2022.05.004.</a:t>
            </a:r>
            <a:endParaRPr sz="2800"/>
          </a:p>
          <a:p>
            <a:pPr indent="-406400" lvl="0" marL="457200" rtl="0" algn="l">
              <a:lnSpc>
                <a:spcPct val="90000"/>
              </a:lnSpc>
              <a:spcBef>
                <a:spcPts val="0"/>
              </a:spcBef>
              <a:spcAft>
                <a:spcPts val="0"/>
              </a:spcAft>
              <a:buSzPts val="2800"/>
              <a:buChar char="•"/>
            </a:pPr>
            <a:r>
              <a:rPr b="1" lang="en-US" sz="2800"/>
              <a:t>H5P: https:</a:t>
            </a:r>
            <a:r>
              <a:rPr lang="en-US" sz="2800" u="sng">
                <a:solidFill>
                  <a:schemeClr val="hlink"/>
                </a:solidFill>
                <a:hlinkClick r:id="rId3"/>
              </a:rPr>
              <a:t>//www.youtube.com/watch?v=-t8vC25bGI4&amp;pp=ygUkcHJhY3RpY2FsIHVzZXMgb2YgaDVwIHF1aXogcXVlc3Rpb25z</a:t>
            </a:r>
            <a:endParaRPr sz="2800"/>
          </a:p>
          <a:p>
            <a:pPr indent="-406400" lvl="0" marL="457200" rtl="0" algn="l">
              <a:lnSpc>
                <a:spcPct val="90000"/>
              </a:lnSpc>
              <a:spcBef>
                <a:spcPts val="0"/>
              </a:spcBef>
              <a:spcAft>
                <a:spcPts val="0"/>
              </a:spcAft>
              <a:buSzPts val="2800"/>
              <a:buChar char="•"/>
            </a:pPr>
            <a:r>
              <a:rPr b="1" lang="en-US" sz="2800"/>
              <a:t>Moodle: </a:t>
            </a:r>
            <a:r>
              <a:rPr lang="en-US" sz="2800" u="sng">
                <a:solidFill>
                  <a:schemeClr val="hlink"/>
                </a:solidFill>
                <a:hlinkClick r:id="rId4"/>
              </a:rPr>
              <a:t>https://www.youtube.com/watch?v=TeZbOTszyCQ&amp;pp=ygUncHJhY3RpY2FsIHVzZXMgb2YgTW9vZGxlIHF1aXogcXVlc3Rpb25z</a:t>
            </a:r>
            <a:endParaRPr sz="2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342f6cef8a4_2_15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Aanvullende bronnen</a:t>
            </a:r>
            <a:endParaRPr/>
          </a:p>
        </p:txBody>
      </p:sp>
      <p:sp>
        <p:nvSpPr>
          <p:cNvPr id="281" name="Google Shape;281;g342f6cef8a4_2_15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Het TINKER-raamwerk en de TINKER-toolkit -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De TINKER leerscenario's - </a:t>
            </a:r>
            <a:r>
              <a:rPr lang="en-US" sz="3100" u="sng">
                <a:solidFill>
                  <a:schemeClr val="hlink"/>
                </a:solidFill>
                <a:hlinkClick r:id="rId4"/>
              </a:rPr>
              <a:t>PDF</a:t>
            </a:r>
            <a:endParaRPr sz="3100"/>
          </a:p>
          <a:p>
            <a:pPr indent="-425450" lvl="0" marL="457200" marR="0" rtl="0" algn="l">
              <a:lnSpc>
                <a:spcPct val="90000"/>
              </a:lnSpc>
              <a:spcBef>
                <a:spcPts val="0"/>
              </a:spcBef>
              <a:spcAft>
                <a:spcPts val="0"/>
              </a:spcAft>
              <a:buSzPts val="3100"/>
              <a:buChar char="•"/>
            </a:pPr>
            <a:r>
              <a:rPr lang="en-US" sz="3100"/>
              <a:t>Het TINKER raamwerk en de TINKER toolkit - </a:t>
            </a:r>
            <a:r>
              <a:rPr lang="en-US" sz="3100" u="sng">
                <a:solidFill>
                  <a:schemeClr val="hlink"/>
                </a:solidFill>
                <a:hlinkClick r:id="rId5"/>
              </a:rPr>
              <a:t>Overzicht (Web) </a:t>
            </a:r>
            <a:r>
              <a:rPr lang="en-US" sz="3100"/>
              <a:t>- </a:t>
            </a:r>
            <a:r>
              <a:rPr lang="en-US" sz="3100" u="sng">
                <a:solidFill>
                  <a:schemeClr val="hlink"/>
                </a:solidFill>
                <a:hlinkClick r:id="rId6"/>
              </a:rPr>
              <a:t>https://tinker-project.eu/resources/framework-and-toolkit/</a:t>
            </a:r>
            <a:endParaRPr sz="3100"/>
          </a:p>
        </p:txBody>
      </p:sp>
      <p:pic>
        <p:nvPicPr>
          <p:cNvPr id="282" name="Google Shape;282;g342f6cef8a4_2_159" title="Screenshot 2025-03-14 at 09.34.47.png"/>
          <p:cNvPicPr preferRelativeResize="0"/>
          <p:nvPr/>
        </p:nvPicPr>
        <p:blipFill rotWithShape="1">
          <a:blip r:embed="rId7">
            <a:alphaModFix/>
          </a:blip>
          <a:srcRect b="0" l="0" r="0" t="0"/>
          <a:stretch/>
        </p:blipFill>
        <p:spPr>
          <a:xfrm>
            <a:off x="0" y="3714750"/>
            <a:ext cx="8420100" cy="31432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grpSp>
        <p:nvGrpSpPr>
          <p:cNvPr id="287" name="Google Shape;287;g35773e36086_0_40"/>
          <p:cNvGrpSpPr/>
          <p:nvPr/>
        </p:nvGrpSpPr>
        <p:grpSpPr>
          <a:xfrm>
            <a:off x="2179811" y="4729766"/>
            <a:ext cx="7832078" cy="1110328"/>
            <a:chOff x="2179603" y="4888792"/>
            <a:chExt cx="7798544" cy="1110328"/>
          </a:xfrm>
        </p:grpSpPr>
        <p:pic>
          <p:nvPicPr>
            <p:cNvPr id="288" name="Google Shape;288;g35773e36086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89" name="Google Shape;289;g35773e36086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90" name="Google Shape;290;g35773e36086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91" name="Google Shape;291;g35773e36086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92" name="Google Shape;292;g35773e36086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93" name="Google Shape;293;g35773e36086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94" name="Google Shape;294;g35773e36086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95" name="Google Shape;295;g35773e36086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96" name="Google Shape;296;g35773e36086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7" name="Google Shape;297;g35773e36086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8" name="Google Shape;298;g35773e36086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99" name="Google Shape;299;g35773e36086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300" name="Google Shape;300;g35773e36086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Aan het einde van deze module kunnen docenten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Digitale hulpmiddelen voor het onderwijzen van informatica identificeren en beschrijven:</a:t>
            </a:r>
            <a:r>
              <a:rPr lang="en-US"/>
              <a:t> Hulpmiddelen te verkennen zoals publieksresponssystemen, H5P en coderingsspellen.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Uitleggen hoe digitale hulpmiddelen de betrokkenheid en het leren van studenten vergroten:</a:t>
            </a:r>
            <a:r>
              <a:rPr lang="en-US"/>
              <a:t> De impact van interactieve tools op leerresultaten bespreken.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Verschillende online hulpmiddelen voor het beoordelen van informaticacompetenties vergelijken:</a:t>
            </a:r>
            <a:r>
              <a:rPr lang="en-US"/>
              <a:t> Analyseer tools zoals Moodle-quizzen, Kahoot en chatbots.</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Best practices delen voor het gebruik van digitale hulpmiddelen:</a:t>
            </a:r>
            <a:r>
              <a:rPr lang="en-US"/>
              <a:t> Voorbeelden uit eigen ervaring bijdragen aan de TINKER-gemeenschap.</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6cef8a4_2_1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Inhoud</a:t>
            </a:r>
            <a:endParaRPr/>
          </a:p>
        </p:txBody>
      </p:sp>
      <p:pic>
        <p:nvPicPr>
          <p:cNvPr id="104" name="Google Shape;104;g342f6cef8a4_2_188"/>
          <p:cNvPicPr preferRelativeResize="0"/>
          <p:nvPr/>
        </p:nvPicPr>
        <p:blipFill rotWithShape="1">
          <a:blip r:embed="rId3">
            <a:alphaModFix/>
          </a:blip>
          <a:srcRect b="0" l="0" r="0" t="0"/>
          <a:stretch/>
        </p:blipFill>
        <p:spPr>
          <a:xfrm>
            <a:off x="8328425" y="3548525"/>
            <a:ext cx="3418700" cy="3418700"/>
          </a:xfrm>
          <a:prstGeom prst="rect">
            <a:avLst/>
          </a:prstGeom>
          <a:noFill/>
          <a:ln>
            <a:noFill/>
          </a:ln>
        </p:spPr>
      </p:pic>
      <p:sp>
        <p:nvSpPr>
          <p:cNvPr id="105" name="Google Shape;105;g342f6cef8a4_2_188"/>
          <p:cNvSpPr txBox="1"/>
          <p:nvPr/>
        </p:nvSpPr>
        <p:spPr>
          <a:xfrm>
            <a:off x="8719175" y="50577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
        <p:nvSpPr>
          <p:cNvPr id="106" name="Google Shape;106;g342f6cef8a4_2_18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1 - WP-titel</a:t>
            </a:r>
            <a:endParaRPr sz="2000"/>
          </a:p>
          <a:p>
            <a:pPr indent="-330200" lvl="0" marL="571500" rtl="0" algn="l">
              <a:lnSpc>
                <a:spcPct val="90000"/>
              </a:lnSpc>
              <a:spcBef>
                <a:spcPts val="1000"/>
              </a:spcBef>
              <a:spcAft>
                <a:spcPts val="0"/>
              </a:spcAft>
              <a:buSzPts val="2000"/>
              <a:buChar char="•"/>
            </a:pPr>
            <a:r>
              <a:rPr lang="en-US" sz="2000"/>
              <a:t>Dia 2 - Titel van de unit</a:t>
            </a:r>
            <a:endParaRPr sz="2000"/>
          </a:p>
          <a:p>
            <a:pPr indent="-330200" lvl="0" marL="571500" rtl="0" algn="l">
              <a:lnSpc>
                <a:spcPct val="90000"/>
              </a:lnSpc>
              <a:spcBef>
                <a:spcPts val="1000"/>
              </a:spcBef>
              <a:spcAft>
                <a:spcPts val="0"/>
              </a:spcAft>
              <a:buSzPts val="2000"/>
              <a:buChar char="•"/>
            </a:pPr>
            <a:r>
              <a:rPr lang="en-US" sz="2000"/>
              <a:t>Dia 3 - Leerresultaten</a:t>
            </a:r>
            <a:endParaRPr sz="2000"/>
          </a:p>
          <a:p>
            <a:pPr indent="-330200" lvl="0" marL="571500" rtl="0" algn="l">
              <a:lnSpc>
                <a:spcPct val="90000"/>
              </a:lnSpc>
              <a:spcBef>
                <a:spcPts val="1000"/>
              </a:spcBef>
              <a:spcAft>
                <a:spcPts val="0"/>
              </a:spcAft>
              <a:buSzPts val="2000"/>
              <a:buChar char="•"/>
            </a:pPr>
            <a:r>
              <a:rPr lang="en-US" sz="2000"/>
              <a:t>Dia 4 - Inhoud</a:t>
            </a:r>
            <a:endParaRPr sz="2000"/>
          </a:p>
          <a:p>
            <a:pPr indent="-342900" lvl="0" marL="571500" rtl="0" algn="l">
              <a:lnSpc>
                <a:spcPct val="90000"/>
              </a:lnSpc>
              <a:spcBef>
                <a:spcPts val="1000"/>
              </a:spcBef>
              <a:spcAft>
                <a:spcPts val="0"/>
              </a:spcAft>
              <a:buSzPts val="2200"/>
              <a:buChar char="•"/>
            </a:pPr>
            <a:r>
              <a:rPr lang="en-US"/>
              <a:t>Dia's 5-8 - Inleiding - Waarom digitale hulpmiddelen gebruiken?</a:t>
            </a:r>
            <a:endParaRPr/>
          </a:p>
          <a:p>
            <a:pPr indent="-342900" lvl="0" marL="571500" rtl="0" algn="l">
              <a:lnSpc>
                <a:spcPct val="90000"/>
              </a:lnSpc>
              <a:spcBef>
                <a:spcPts val="1000"/>
              </a:spcBef>
              <a:spcAft>
                <a:spcPts val="0"/>
              </a:spcAft>
              <a:buSzPts val="2200"/>
              <a:buChar char="•"/>
            </a:pPr>
            <a:r>
              <a:rPr lang="en-US"/>
              <a:t>Dia's 9-12 - Activiteit #1 - Onderzoeken van online hulpmiddelen voor informaticaonderwijs</a:t>
            </a:r>
            <a:endParaRPr/>
          </a:p>
          <a:p>
            <a:pPr indent="-342900" lvl="0" marL="571500" rtl="0" algn="l">
              <a:lnSpc>
                <a:spcPct val="90000"/>
              </a:lnSpc>
              <a:spcBef>
                <a:spcPts val="1000"/>
              </a:spcBef>
              <a:spcAft>
                <a:spcPts val="0"/>
              </a:spcAft>
              <a:buSzPts val="2200"/>
              <a:buChar char="•"/>
            </a:pPr>
            <a:r>
              <a:rPr lang="en-US"/>
              <a:t>Dia 13-24 - Activiteit #2 - Een quiz ontwerpen met een online hulpmiddel</a:t>
            </a:r>
            <a:endParaRPr/>
          </a:p>
          <a:p>
            <a:pPr indent="-342900" lvl="0" marL="571500" rtl="0" algn="l">
              <a:lnSpc>
                <a:spcPct val="90000"/>
              </a:lnSpc>
              <a:spcBef>
                <a:spcPts val="1000"/>
              </a:spcBef>
              <a:spcAft>
                <a:spcPts val="0"/>
              </a:spcAft>
              <a:buSzPts val="2200"/>
              <a:buChar char="•"/>
            </a:pPr>
            <a:r>
              <a:rPr lang="en-US"/>
              <a:t>Dia 25 - Activiteit #3 - Beste praktijken en ervaringen delen</a:t>
            </a:r>
            <a:endParaRPr/>
          </a:p>
          <a:p>
            <a:pPr indent="-342900" lvl="0" marL="571500" rtl="0" algn="l">
              <a:lnSpc>
                <a:spcPct val="90000"/>
              </a:lnSpc>
              <a:spcBef>
                <a:spcPts val="1000"/>
              </a:spcBef>
              <a:spcAft>
                <a:spcPts val="0"/>
              </a:spcAft>
              <a:buSzPts val="2200"/>
              <a:buChar char="•"/>
            </a:pPr>
            <a:r>
              <a:rPr lang="en-US"/>
              <a:t>Dia 25 - Huiswerk/extra taken</a:t>
            </a:r>
            <a:endParaRPr/>
          </a:p>
          <a:p>
            <a:pPr indent="-342900" lvl="0" marL="571500" rtl="0" algn="l">
              <a:lnSpc>
                <a:spcPct val="90000"/>
              </a:lnSpc>
              <a:spcBef>
                <a:spcPts val="1000"/>
              </a:spcBef>
              <a:spcAft>
                <a:spcPts val="0"/>
              </a:spcAft>
              <a:buSzPts val="2200"/>
              <a:buChar char="•"/>
            </a:pPr>
            <a:r>
              <a:rPr lang="en-US"/>
              <a:t>Dia 27 - Extra bronnen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3441028e5a5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digitale hulpmiddelen gebruiken?</a:t>
            </a:r>
            <a:endParaRPr/>
          </a:p>
        </p:txBody>
      </p:sp>
      <p:sp>
        <p:nvSpPr>
          <p:cNvPr id="113" name="Google Shape;113;g3441028e5a5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Overzicht </a:t>
            </a:r>
            <a:r>
              <a:rPr lang="en-US" sz="3300"/>
              <a:t>van het belang van </a:t>
            </a:r>
            <a:r>
              <a:rPr b="1" lang="en-US" sz="3300"/>
              <a:t>digitale hulpmiddelen in informaticaonderwijs</a:t>
            </a:r>
            <a:r>
              <a:rPr lang="en-US" sz="3300"/>
              <a:t>.</a:t>
            </a:r>
            <a:endParaRPr sz="3300"/>
          </a:p>
          <a:p>
            <a:pPr indent="0" lvl="0" marL="4572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lang="en-US" sz="3300"/>
              <a:t>Ervaringen met </a:t>
            </a:r>
            <a:r>
              <a:rPr b="1" lang="en-US" sz="3300"/>
              <a:t>online leermiddelen bespreken</a:t>
            </a:r>
            <a:r>
              <a:rPr lang="en-US" sz="3300"/>
              <a:t>.</a:t>
            </a:r>
            <a:endParaRPr sz="3300"/>
          </a:p>
          <a:p>
            <a:pPr indent="0" lvl="0" marL="5715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Benadruk </a:t>
            </a:r>
            <a:r>
              <a:rPr lang="en-US" sz="3300"/>
              <a:t>de afstemming op het </a:t>
            </a:r>
            <a:r>
              <a:rPr b="1" lang="en-US" sz="3300"/>
              <a:t>TINKER Framework voor inclusieve en authentieke </a:t>
            </a:r>
            <a:r>
              <a:rPr lang="en-US" sz="3300"/>
              <a:t>leerervaringen.</a:t>
            </a:r>
            <a:endParaRPr sz="3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441028e5a5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digitale hulpmiddelen gebruiken?</a:t>
            </a:r>
            <a:endParaRPr/>
          </a:p>
        </p:txBody>
      </p:sp>
      <p:sp>
        <p:nvSpPr>
          <p:cNvPr id="120" name="Google Shape;120;g3441028e5a5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b="1" lang="en-US" sz="3200"/>
              <a:t>Traditioneel </a:t>
            </a:r>
            <a:r>
              <a:rPr lang="en-US" sz="3200"/>
              <a:t>onderwijs </a:t>
            </a:r>
            <a:r>
              <a:rPr b="1" lang="en-US" sz="3200"/>
              <a:t>vs. digitale </a:t>
            </a:r>
            <a:r>
              <a:rPr lang="en-US" sz="3200"/>
              <a:t>hulpmiddelen</a:t>
            </a:r>
            <a:endParaRPr sz="3200"/>
          </a:p>
          <a:p>
            <a:pPr indent="-431800" lvl="1" marL="1371600" marR="0" rtl="0" algn="l">
              <a:lnSpc>
                <a:spcPct val="90000"/>
              </a:lnSpc>
              <a:spcBef>
                <a:spcPts val="1000"/>
              </a:spcBef>
              <a:spcAft>
                <a:spcPts val="0"/>
              </a:spcAft>
              <a:buSzPts val="2800"/>
              <a:buChar char="○"/>
            </a:pPr>
            <a:r>
              <a:rPr lang="en-US" sz="3000"/>
              <a:t>Verschillen?</a:t>
            </a:r>
            <a:endParaRPr sz="3000"/>
          </a:p>
          <a:p>
            <a:pPr indent="-431800" lvl="1" marL="1371600" marR="0" rtl="0" algn="l">
              <a:lnSpc>
                <a:spcPct val="90000"/>
              </a:lnSpc>
              <a:spcBef>
                <a:spcPts val="1000"/>
              </a:spcBef>
              <a:spcAft>
                <a:spcPts val="0"/>
              </a:spcAft>
              <a:buSzPts val="2800"/>
              <a:buChar char="○"/>
            </a:pPr>
            <a:r>
              <a:rPr lang="en-US" sz="3000"/>
              <a:t>Wat verandert er?</a:t>
            </a:r>
            <a:endParaRPr sz="3000"/>
          </a:p>
          <a:p>
            <a:pPr indent="0" lvl="0" marL="45720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lang="en-US" sz="3200"/>
              <a:t>Voordelen:</a:t>
            </a:r>
            <a:endParaRPr sz="3200"/>
          </a:p>
          <a:p>
            <a:pPr indent="-431800" lvl="1" marL="1371600" marR="0" rtl="0" algn="l">
              <a:lnSpc>
                <a:spcPct val="90000"/>
              </a:lnSpc>
              <a:spcBef>
                <a:spcPts val="1000"/>
              </a:spcBef>
              <a:spcAft>
                <a:spcPts val="0"/>
              </a:spcAft>
              <a:buSzPts val="2800"/>
              <a:buChar char="○"/>
            </a:pPr>
            <a:r>
              <a:rPr lang="en-US" sz="3000"/>
              <a:t>Verhoogt betrokkenheid</a:t>
            </a:r>
            <a:endParaRPr sz="3000"/>
          </a:p>
          <a:p>
            <a:pPr indent="-431800" lvl="1" marL="1371600" marR="0" rtl="0" algn="l">
              <a:lnSpc>
                <a:spcPct val="90000"/>
              </a:lnSpc>
              <a:spcBef>
                <a:spcPts val="1000"/>
              </a:spcBef>
              <a:spcAft>
                <a:spcPts val="0"/>
              </a:spcAft>
              <a:buSzPts val="2800"/>
              <a:buChar char="○"/>
            </a:pPr>
            <a:r>
              <a:rPr lang="en-US" sz="3000"/>
              <a:t>Ondersteunt verschillende leerstijlen</a:t>
            </a:r>
            <a:endParaRPr sz="3000"/>
          </a:p>
          <a:p>
            <a:pPr indent="-431800" lvl="1" marL="1371600" marR="0" rtl="0" algn="l">
              <a:lnSpc>
                <a:spcPct val="90000"/>
              </a:lnSpc>
              <a:spcBef>
                <a:spcPts val="1000"/>
              </a:spcBef>
              <a:spcAft>
                <a:spcPts val="0"/>
              </a:spcAft>
              <a:buSzPts val="2800"/>
              <a:buChar char="○"/>
            </a:pPr>
            <a:r>
              <a:rPr lang="en-US" sz="3000"/>
              <a:t>Biedt onmiddellijke feedback</a:t>
            </a:r>
            <a:endParaRPr sz="3000"/>
          </a:p>
          <a:p>
            <a:pPr indent="0" lvl="0" marL="0" marR="0" rtl="0" algn="l">
              <a:lnSpc>
                <a:spcPct val="90000"/>
              </a:lnSpc>
              <a:spcBef>
                <a:spcPts val="1000"/>
              </a:spcBef>
              <a:spcAft>
                <a:spcPts val="0"/>
              </a:spcAft>
              <a:buSzPts val="2200"/>
              <a:buNone/>
            </a:pPr>
            <a:r>
              <a:t/>
            </a:r>
            <a:endParaRPr sz="3200"/>
          </a:p>
        </p:txBody>
      </p:sp>
      <p:pic>
        <p:nvPicPr>
          <p:cNvPr id="121" name="Google Shape;121;g3441028e5a5_0_0"/>
          <p:cNvPicPr preferRelativeResize="0"/>
          <p:nvPr/>
        </p:nvPicPr>
        <p:blipFill rotWithShape="1">
          <a:blip r:embed="rId3">
            <a:alphaModFix/>
          </a:blip>
          <a:srcRect b="0" l="0" r="0" t="0"/>
          <a:stretch/>
        </p:blipFill>
        <p:spPr>
          <a:xfrm>
            <a:off x="7454500" y="1658076"/>
            <a:ext cx="4291750" cy="3433400"/>
          </a:xfrm>
          <a:prstGeom prst="rect">
            <a:avLst/>
          </a:prstGeom>
          <a:noFill/>
          <a:ln>
            <a:noFill/>
          </a:ln>
        </p:spPr>
      </p:pic>
      <p:sp>
        <p:nvSpPr>
          <p:cNvPr id="122" name="Google Shape;122;g3441028e5a5_0_0"/>
          <p:cNvSpPr txBox="1"/>
          <p:nvPr/>
        </p:nvSpPr>
        <p:spPr>
          <a:xfrm>
            <a:off x="8574675" y="51820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3441028e5a5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digitale hulpmiddelen gebruiken?</a:t>
            </a:r>
            <a:endParaRPr/>
          </a:p>
        </p:txBody>
      </p:sp>
      <p:sp>
        <p:nvSpPr>
          <p:cNvPr id="129" name="Google Shape;129;g3441028e5a5_0_4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900"/>
          </a:p>
          <a:p>
            <a:pPr indent="-387350" lvl="0" marL="1028700" marR="0" rtl="0" algn="l">
              <a:lnSpc>
                <a:spcPct val="90000"/>
              </a:lnSpc>
              <a:spcBef>
                <a:spcPts val="1000"/>
              </a:spcBef>
              <a:spcAft>
                <a:spcPts val="0"/>
              </a:spcAft>
              <a:buSzPts val="2900"/>
              <a:buChar char="●"/>
            </a:pPr>
            <a:r>
              <a:rPr lang="en-US" sz="2900"/>
              <a:t>Digitale hulpmiddelen afstemmen op TINKER</a:t>
            </a:r>
            <a:endParaRPr sz="29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Authentiek leren:</a:t>
            </a:r>
            <a:r>
              <a:rPr lang="en-US" sz="2700"/>
              <a:t> Real-world simulaties &amp; probleemoplossing.</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Gender-inclusie:</a:t>
            </a:r>
            <a:r>
              <a:rPr lang="en-US" sz="2700"/>
              <a:t> Toegankelijke &amp; diverse leermethoden.</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Informatica-competenties:</a:t>
            </a:r>
            <a:r>
              <a:rPr lang="en-US" sz="2700"/>
              <a:t> Praktijkgerichte programmering &amp; beoordelingen.</a:t>
            </a:r>
            <a:endParaRPr sz="2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441028e5a5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digitale hulpmiddelen gebruiken?</a:t>
            </a:r>
            <a:endParaRPr/>
          </a:p>
        </p:txBody>
      </p:sp>
      <p:sp>
        <p:nvSpPr>
          <p:cNvPr id="136" name="Google Shape;136;g3441028e5a5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000"/>
          </a:p>
          <a:p>
            <a:pPr indent="-393700" lvl="0" marL="1028700" marR="0" rtl="0" algn="l">
              <a:lnSpc>
                <a:spcPct val="90000"/>
              </a:lnSpc>
              <a:spcBef>
                <a:spcPts val="1000"/>
              </a:spcBef>
              <a:spcAft>
                <a:spcPts val="0"/>
              </a:spcAft>
              <a:buSzPts val="3000"/>
              <a:buChar char="●"/>
            </a:pPr>
            <a:r>
              <a:rPr lang="en-US" sz="3000"/>
              <a:t>Algemene digitale hulpmiddelen voor informatica</a:t>
            </a:r>
            <a:endParaRPr sz="30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Leermiddelen:</a:t>
            </a:r>
            <a:r>
              <a:rPr lang="en-US" sz="2800"/>
              <a:t> H5P (interactieve inhoud), coderingsspellen (CodeCombat).</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Beoordelingsinstrumenten:</a:t>
            </a:r>
            <a:r>
              <a:rPr lang="en-US" sz="2800"/>
              <a:t> Kahoot (live quizzen), Moodle quizzen, Chatbots.</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Tools voor samenwerking:</a:t>
            </a:r>
            <a:r>
              <a:rPr lang="en-US" sz="2800"/>
              <a:t> Mentimeter, Padlet, Google Jamboard.</a:t>
            </a:r>
            <a:endParaRPr sz="2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01b5cbe11_1_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Verkenning van online hulpmiddelen voor informaticaonderwijs</a:t>
            </a:r>
            <a:endParaRPr/>
          </a:p>
        </p:txBody>
      </p:sp>
      <p:sp>
        <p:nvSpPr>
          <p:cNvPr id="143" name="Google Shape;143;g3501b5cbe11_1_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400">
                <a:solidFill>
                  <a:srgbClr val="000000"/>
                </a:solidFill>
              </a:rPr>
              <a:t>Wat is H5P? </a:t>
            </a:r>
            <a:r>
              <a:rPr lang="en-US" sz="2400">
                <a:solidFill>
                  <a:srgbClr val="000000"/>
                </a:solidFill>
              </a:rPr>
              <a:t>H5P (HTML5 Package) is een open-source tool waarmee docenten </a:t>
            </a:r>
            <a:r>
              <a:rPr b="1" lang="en-US" sz="2400">
                <a:solidFill>
                  <a:srgbClr val="000000"/>
                </a:solidFill>
              </a:rPr>
              <a:t>boeiende, interactieve leerinhoud </a:t>
            </a:r>
            <a:r>
              <a:rPr lang="en-US" sz="2400">
                <a:solidFill>
                  <a:srgbClr val="000000"/>
                </a:solidFill>
              </a:rPr>
              <a:t>rechtstreeks in de browser kunnen maken - coderen is niet nodig.</a:t>
            </a:r>
            <a:endParaRPr sz="2400"/>
          </a:p>
          <a:p>
            <a:pPr indent="0" lvl="0" marL="0" rtl="0" algn="l">
              <a:lnSpc>
                <a:spcPct val="115000"/>
              </a:lnSpc>
              <a:spcBef>
                <a:spcPts val="1200"/>
              </a:spcBef>
              <a:spcAft>
                <a:spcPts val="0"/>
              </a:spcAft>
              <a:buSzPts val="2200"/>
              <a:buNone/>
            </a:pPr>
            <a:r>
              <a:rPr b="1" lang="en-US" sz="2400">
                <a:solidFill>
                  <a:srgbClr val="000000"/>
                </a:solidFill>
              </a:rPr>
              <a:t>Belangrijkste functies:</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Interactieve video's </a:t>
            </a:r>
            <a:r>
              <a:rPr lang="en-US" sz="1800">
                <a:solidFill>
                  <a:srgbClr val="000000"/>
                </a:solidFill>
              </a:rPr>
              <a:t>- Embed quizzen en prompts in educatieve video's</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Cursuspresentaties </a:t>
            </a:r>
            <a:r>
              <a:rPr lang="en-US" sz="1800">
                <a:solidFill>
                  <a:srgbClr val="000000"/>
                </a:solidFill>
              </a:rPr>
              <a:t>- Op dia's gebaseerde leermodules maken</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Quizzen en beoordelingen </a:t>
            </a:r>
            <a:r>
              <a:rPr lang="en-US" sz="1800">
                <a:solidFill>
                  <a:srgbClr val="000000"/>
                </a:solidFill>
              </a:rPr>
              <a:t>- Meerkeuze, slepen en neerzetten, lege vakjes invullen</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Spelletjes en activiteiten </a:t>
            </a:r>
            <a:r>
              <a:rPr lang="en-US" sz="1800">
                <a:solidFill>
                  <a:srgbClr val="000000"/>
                </a:solidFill>
              </a:rPr>
              <a:t>- Flashcards, geheugenspelletjes, tijdlijnen</a:t>
            </a:r>
            <a:endParaRPr sz="18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Waarom H5P in de klas gebruiken?</a:t>
            </a:r>
            <a:br>
              <a:rPr b="1" lang="en-US" sz="2400">
                <a:solidFill>
                  <a:srgbClr val="000000"/>
                </a:solidFill>
              </a:rPr>
            </a:br>
            <a:r>
              <a:rPr lang="en-US" sz="2400">
                <a:solidFill>
                  <a:srgbClr val="000000"/>
                </a:solidFill>
              </a:rPr>
              <a:t> ✅ Verhoogt de betrokkenheid van leerlingen</a:t>
            </a:r>
            <a:br>
              <a:rPr lang="en-US" sz="2400">
                <a:solidFill>
                  <a:srgbClr val="000000"/>
                </a:solidFill>
              </a:rPr>
            </a:br>
            <a:r>
              <a:rPr lang="en-US" sz="2400">
                <a:solidFill>
                  <a:srgbClr val="000000"/>
                </a:solidFill>
              </a:rPr>
              <a:t> ✅ Ondersteunt actief leren</a:t>
            </a:r>
            <a:br>
              <a:rPr lang="en-US" sz="2400">
                <a:solidFill>
                  <a:srgbClr val="000000"/>
                </a:solidFill>
              </a:rPr>
            </a:br>
            <a:r>
              <a:rPr lang="en-US" sz="2400">
                <a:solidFill>
                  <a:srgbClr val="000000"/>
                </a:solidFill>
              </a:rPr>
              <a:t> ✅ Eenvoudig te integreren met platforms zoals Moodle, WordPress en Drupal</a:t>
            </a:r>
            <a:br>
              <a:rPr lang="en-US" sz="2400">
                <a:solidFill>
                  <a:srgbClr val="000000"/>
                </a:solidFill>
              </a:rPr>
            </a:br>
            <a:r>
              <a:rPr lang="en-US" sz="2400">
                <a:solidFill>
                  <a:srgbClr val="000000"/>
                </a:solidFill>
              </a:rPr>
              <a:t> Gratis en mobielvriendelijk</a:t>
            </a:r>
            <a:endParaRPr sz="1800">
              <a:solidFill>
                <a:srgbClr val="000000"/>
              </a:solidFill>
            </a:endParaRPr>
          </a:p>
          <a:p>
            <a:pPr indent="0" lvl="0" marL="0" rtl="0" algn="l">
              <a:lnSpc>
                <a:spcPct val="115000"/>
              </a:lnSpc>
              <a:spcBef>
                <a:spcPts val="1200"/>
              </a:spcBef>
              <a:spcAft>
                <a:spcPts val="0"/>
              </a:spcAft>
              <a:buSzPts val="2200"/>
              <a:buNone/>
            </a:pPr>
            <a:r>
              <a:rPr lang="en-US" sz="1800" u="sng">
                <a:solidFill>
                  <a:schemeClr val="hlink"/>
                </a:solidFill>
                <a:hlinkClick r:id="rId3"/>
              </a:rPr>
              <a:t>https://h5p.org/content-types-and-applications</a:t>
            </a:r>
            <a:endParaRPr sz="18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sz="2400"/>
          </a:p>
          <a:p>
            <a:pPr indent="0" lvl="0" marL="914400" marR="0" rtl="0" algn="l">
              <a:lnSpc>
                <a:spcPct val="90000"/>
              </a:lnSpc>
              <a:spcBef>
                <a:spcPts val="1000"/>
              </a:spcBef>
              <a:spcAft>
                <a:spcPts val="0"/>
              </a:spcAft>
              <a:buSzPts val="2200"/>
              <a:buNone/>
            </a:pPr>
            <a:r>
              <a:t/>
            </a:r>
            <a:endParaRPr b="1" sz="3100"/>
          </a:p>
        </p:txBody>
      </p:sp>
      <p:pic>
        <p:nvPicPr>
          <p:cNvPr id="144" name="Google Shape;144;g3501b5cbe11_1_2"/>
          <p:cNvPicPr preferRelativeResize="0"/>
          <p:nvPr/>
        </p:nvPicPr>
        <p:blipFill rotWithShape="1">
          <a:blip r:embed="rId4">
            <a:alphaModFix/>
          </a:blip>
          <a:srcRect b="0" l="0" r="0" t="0"/>
          <a:stretch/>
        </p:blipFill>
        <p:spPr>
          <a:xfrm>
            <a:off x="8253175" y="2429900"/>
            <a:ext cx="3568250" cy="1998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